
<file path=[Content_Types].xml><?xml version="1.0" encoding="utf-8"?>
<Types xmlns="http://schemas.openxmlformats.org/package/2006/content-types">
  <Default ContentType="application/x-fontdata" Extension="fntdata"/>
  <Default ContentType="image/gif" Extension="gif"/>
  <Default ContentType="image/jpeg" Extension="jpeg"/>
  <Default ContentType="video/mp4" Extension="mp4"/>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40"/>
    <p:sldId id="257" r:id="rId41"/>
    <p:sldId id="258" r:id="rId42"/>
    <p:sldId id="259" r:id="rId43"/>
    <p:sldId id="260" r:id="rId44"/>
    <p:sldId id="261" r:id="rId45"/>
    <p:sldId id="262" r:id="rId46"/>
    <p:sldId id="263" r:id="rId47"/>
    <p:sldId id="264" r:id="rId48"/>
    <p:sldId id="265" r:id="rId49"/>
    <p:sldId id="266" r:id="rId50"/>
    <p:sldId id="267" r:id="rId51"/>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Abril Fatface" charset="1" panose="02000503000000020003"/>
      <p:regular r:id="rId10"/>
    </p:embeddedFont>
    <p:embeddedFont>
      <p:font typeface="Abril Fatface Italics" charset="1" panose="02000503000000020003"/>
      <p:regular r:id="rId11"/>
    </p:embeddedFont>
    <p:embeddedFont>
      <p:font typeface="Gotham" charset="1" panose="00000000000000000000"/>
      <p:regular r:id="rId12"/>
    </p:embeddedFont>
    <p:embeddedFont>
      <p:font typeface="Gotham Bold" charset="1" panose="00000000000000000000"/>
      <p:regular r:id="rId13"/>
    </p:embeddedFont>
    <p:embeddedFont>
      <p:font typeface="Gotham Italics" charset="1" panose="00000000000000000000"/>
      <p:regular r:id="rId14"/>
    </p:embeddedFont>
    <p:embeddedFont>
      <p:font typeface="Gotham Bold Italics" charset="1" panose="02000000000000000000"/>
      <p:regular r:id="rId15"/>
    </p:embeddedFont>
    <p:embeddedFont>
      <p:font typeface="Gotham Light" charset="1" panose="00000000000000000000"/>
      <p:regular r:id="rId16"/>
    </p:embeddedFont>
    <p:embeddedFont>
      <p:font typeface="Gotham Light Italics" charset="1" panose="00000000000000000000"/>
      <p:regular r:id="rId17"/>
    </p:embeddedFont>
    <p:embeddedFont>
      <p:font typeface="Gotham Heavy" charset="1" panose="02000900000000000000"/>
      <p:regular r:id="rId18"/>
    </p:embeddedFont>
    <p:embeddedFont>
      <p:font typeface="Gotham Heavy Italics" charset="1" panose="02000900000000000000"/>
      <p:regular r:id="rId19"/>
    </p:embeddedFont>
    <p:embeddedFont>
      <p:font typeface="Agrandir" charset="1" panose="00000500000000000000"/>
      <p:regular r:id="rId20"/>
    </p:embeddedFont>
    <p:embeddedFont>
      <p:font typeface="Agrandir Bold" charset="1" panose="00000800000000000000"/>
      <p:regular r:id="rId21"/>
    </p:embeddedFont>
    <p:embeddedFont>
      <p:font typeface="Agrandir Italics" charset="1" panose="00000500000000000000"/>
      <p:regular r:id="rId22"/>
    </p:embeddedFont>
    <p:embeddedFont>
      <p:font typeface="Agrandir Bold Italics" charset="1" panose="00000800000000000000"/>
      <p:regular r:id="rId23"/>
    </p:embeddedFont>
    <p:embeddedFont>
      <p:font typeface="Agrandir Thin" charset="1" panose="00000200000000000000"/>
      <p:regular r:id="rId24"/>
    </p:embeddedFont>
    <p:embeddedFont>
      <p:font typeface="Agrandir Thin Italics" charset="1" panose="00000200000000000000"/>
      <p:regular r:id="rId25"/>
    </p:embeddedFont>
    <p:embeddedFont>
      <p:font typeface="Agrandir Medium" charset="1" panose="00000600000000000000"/>
      <p:regular r:id="rId26"/>
    </p:embeddedFont>
    <p:embeddedFont>
      <p:font typeface="Agrandir Medium Italics" charset="1" panose="00000600000000000000"/>
      <p:regular r:id="rId27"/>
    </p:embeddedFont>
    <p:embeddedFont>
      <p:font typeface="Agrandir Ultra-Bold" charset="1" panose="00000A00000000000000"/>
      <p:regular r:id="rId28"/>
    </p:embeddedFont>
    <p:embeddedFont>
      <p:font typeface="Agrandir Ultra-Bold Italics" charset="1" panose="00000A00000000000000"/>
      <p:regular r:id="rId29"/>
    </p:embeddedFont>
    <p:embeddedFont>
      <p:font typeface="Agrandir Heavy" charset="1" panose="00000900000000000000"/>
      <p:regular r:id="rId30"/>
    </p:embeddedFont>
    <p:embeddedFont>
      <p:font typeface="Agrandir Heavy Italics" charset="1" panose="00000900000000000000"/>
      <p:regular r:id="rId31"/>
    </p:embeddedFont>
    <p:embeddedFont>
      <p:font typeface="Open Sans" charset="1" panose="020B0606030504020204"/>
      <p:regular r:id="rId32"/>
    </p:embeddedFont>
    <p:embeddedFont>
      <p:font typeface="Open Sans Bold" charset="1" panose="020B0806030504020204"/>
      <p:regular r:id="rId33"/>
    </p:embeddedFont>
    <p:embeddedFont>
      <p:font typeface="Open Sans Italics" charset="1" panose="020B0606030504020204"/>
      <p:regular r:id="rId34"/>
    </p:embeddedFont>
    <p:embeddedFont>
      <p:font typeface="Open Sans Bold Italics" charset="1" panose="020B0806030504020204"/>
      <p:regular r:id="rId35"/>
    </p:embeddedFont>
    <p:embeddedFont>
      <p:font typeface="Open Sans Light" charset="1" panose="020B0306030504020204"/>
      <p:regular r:id="rId36"/>
    </p:embeddedFont>
    <p:embeddedFont>
      <p:font typeface="Open Sans Light Italics" charset="1" panose="020B0306030504020204"/>
      <p:regular r:id="rId37"/>
    </p:embeddedFont>
    <p:embeddedFont>
      <p:font typeface="Open Sans Ultra-Bold" charset="1" panose="00000000000000000000"/>
      <p:regular r:id="rId38"/>
    </p:embeddedFont>
    <p:embeddedFont>
      <p:font typeface="Open Sans Ultra-Bold Italics" charset="1" panose="00000000000000000000"/>
      <p:regular r:id="rId3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slides/slide1.xml" Type="http://schemas.openxmlformats.org/officeDocument/2006/relationships/slide"/><Relationship Id="rId41" Target="slides/slide2.xml" Type="http://schemas.openxmlformats.org/officeDocument/2006/relationships/slide"/><Relationship Id="rId42" Target="slides/slide3.xml" Type="http://schemas.openxmlformats.org/officeDocument/2006/relationships/slide"/><Relationship Id="rId43" Target="slides/slide4.xml" Type="http://schemas.openxmlformats.org/officeDocument/2006/relationships/slide"/><Relationship Id="rId44" Target="slides/slide5.xml" Type="http://schemas.openxmlformats.org/officeDocument/2006/relationships/slide"/><Relationship Id="rId45" Target="slides/slide6.xml" Type="http://schemas.openxmlformats.org/officeDocument/2006/relationships/slide"/><Relationship Id="rId46" Target="slides/slide7.xml" Type="http://schemas.openxmlformats.org/officeDocument/2006/relationships/slide"/><Relationship Id="rId47" Target="slides/slide8.xml" Type="http://schemas.openxmlformats.org/officeDocument/2006/relationships/slide"/><Relationship Id="rId48" Target="slides/slide9.xml" Type="http://schemas.openxmlformats.org/officeDocument/2006/relationships/slide"/><Relationship Id="rId49" Target="slides/slide10.xml" Type="http://schemas.openxmlformats.org/officeDocument/2006/relationships/slide"/><Relationship Id="rId5" Target="tableStyles.xml" Type="http://schemas.openxmlformats.org/officeDocument/2006/relationships/tableStyles"/><Relationship Id="rId50" Target="slides/slide11.xml" Type="http://schemas.openxmlformats.org/officeDocument/2006/relationships/slide"/><Relationship Id="rId51" Target="slides/slide12.xml" Type="http://schemas.openxmlformats.org/officeDocument/2006/relationships/slide"/><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7.svg" Type="http://schemas.openxmlformats.org/officeDocument/2006/relationships/image"/><Relationship Id="rId11" Target="../media/image8.png" Type="http://schemas.openxmlformats.org/officeDocument/2006/relationships/image"/><Relationship Id="rId12" Target="../media/image9.svg" Type="http://schemas.openxmlformats.org/officeDocument/2006/relationships/image"/><Relationship Id="rId13" Target="../media/image10.png" Type="http://schemas.openxmlformats.org/officeDocument/2006/relationships/image"/><Relationship Id="rId14" Target="../media/image11.svg" Type="http://schemas.openxmlformats.org/officeDocument/2006/relationships/image"/><Relationship Id="rId15" Target="../media/image12.png" Type="http://schemas.openxmlformats.org/officeDocument/2006/relationships/image"/><Relationship Id="rId16" Target="../media/image13.svg" Type="http://schemas.openxmlformats.org/officeDocument/2006/relationships/image"/><Relationship Id="rId17" Target="../media/image14.png" Type="http://schemas.openxmlformats.org/officeDocument/2006/relationships/image"/><Relationship Id="rId18" Target="../media/image15.svg" Type="http://schemas.openxmlformats.org/officeDocument/2006/relationships/image"/><Relationship Id="rId2" Target="../media/image1.jpeg" Type="http://schemas.openxmlformats.org/officeDocument/2006/relationships/image"/><Relationship Id="rId3" Target="../media/VAF0NN5iF_M.mp4" Type="http://schemas.openxmlformats.org/officeDocument/2006/relationships/video"/><Relationship Id="rId4" Target="../media/VAF0NN5iF_M.mp4" Type="http://schemas.microsoft.com/office/2007/relationships/media"/><Relationship Id="rId5" Target="../media/image2.png" Type="http://schemas.openxmlformats.org/officeDocument/2006/relationships/image"/><Relationship Id="rId6" Target="../media/image3.svg" Type="http://schemas.openxmlformats.org/officeDocument/2006/relationships/image"/><Relationship Id="rId7" Target="../media/image4.png" Type="http://schemas.openxmlformats.org/officeDocument/2006/relationships/image"/><Relationship Id="rId8" Target="../media/image5.svg" Type="http://schemas.openxmlformats.org/officeDocument/2006/relationships/image"/><Relationship Id="rId9" Target="../media/image6.pn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3.svg" Type="http://schemas.openxmlformats.org/officeDocument/2006/relationships/image"/><Relationship Id="rId11" Target="../media/image34.jpeg" Type="http://schemas.openxmlformats.org/officeDocument/2006/relationships/image"/><Relationship Id="rId12" Target="../media/image35.jpeg" Type="http://schemas.openxmlformats.org/officeDocument/2006/relationships/image"/><Relationship Id="rId13" Target="../media/image36.jpeg" Type="http://schemas.openxmlformats.org/officeDocument/2006/relationships/image"/><Relationship Id="rId2" Target="../media/image33.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 Id="rId7" Target="../media/image10.png" Type="http://schemas.openxmlformats.org/officeDocument/2006/relationships/image"/><Relationship Id="rId8" Target="../media/image11.svg" Type="http://schemas.openxmlformats.org/officeDocument/2006/relationships/image"/><Relationship Id="rId9" Target="../media/image12.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7.jpe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11" Target="../media/image10.png" Type="http://schemas.openxmlformats.org/officeDocument/2006/relationships/image"/><Relationship Id="rId12" Target="../media/image11.svg" Type="http://schemas.openxmlformats.org/officeDocument/2006/relationships/image"/><Relationship Id="rId13" Target="../media/image12.png" Type="http://schemas.openxmlformats.org/officeDocument/2006/relationships/image"/><Relationship Id="rId14" Target="../media/image13.svg" Type="http://schemas.openxmlformats.org/officeDocument/2006/relationships/image"/><Relationship Id="rId15" Target="../media/image14.png" Type="http://schemas.openxmlformats.org/officeDocument/2006/relationships/image"/><Relationship Id="rId16" Target="../media/image15.svg" Type="http://schemas.openxmlformats.org/officeDocument/2006/relationships/image"/><Relationship Id="rId17" Target="../media/image38.png" Type="http://schemas.openxmlformats.org/officeDocument/2006/relationships/image"/><Relationship Id="rId18" Target="../media/image39.svg" Type="http://schemas.openxmlformats.org/officeDocument/2006/relationships/image"/><Relationship Id="rId19" Target="../media/image40.png" Type="http://schemas.openxmlformats.org/officeDocument/2006/relationships/image"/><Relationship Id="rId2" Target="../media/image19.jpeg" Type="http://schemas.openxmlformats.org/officeDocument/2006/relationships/image"/><Relationship Id="rId20" Target="../media/image41.svg" Type="http://schemas.openxmlformats.org/officeDocument/2006/relationships/image"/><Relationship Id="rId21" Target="../media/image42.png" Type="http://schemas.openxmlformats.org/officeDocument/2006/relationships/image"/><Relationship Id="rId22" Target="../media/image43.sv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1.svg" Type="http://schemas.openxmlformats.org/officeDocument/2006/relationships/image"/><Relationship Id="rId11" Target="../media/image14.png" Type="http://schemas.openxmlformats.org/officeDocument/2006/relationships/image"/><Relationship Id="rId12" Target="../media/image15.svg" Type="http://schemas.openxmlformats.org/officeDocument/2006/relationships/image"/><Relationship Id="rId13" Target="../media/image6.png" Type="http://schemas.openxmlformats.org/officeDocument/2006/relationships/image"/><Relationship Id="rId14" Target="../media/image7.svg" Type="http://schemas.openxmlformats.org/officeDocument/2006/relationships/image"/><Relationship Id="rId15" Target="../media/image4.png" Type="http://schemas.openxmlformats.org/officeDocument/2006/relationships/image"/><Relationship Id="rId16" Target="../media/image5.svg" Type="http://schemas.openxmlformats.org/officeDocument/2006/relationships/image"/><Relationship Id="rId2" Target="../media/image16.jpeg" Type="http://schemas.openxmlformats.org/officeDocument/2006/relationships/image"/><Relationship Id="rId3" Target="../media/VAEe3SpnSKo.mp4" Type="http://schemas.openxmlformats.org/officeDocument/2006/relationships/video"/><Relationship Id="rId4" Target="../media/VAEe3SpnSKo.mp4" Type="http://schemas.microsoft.com/office/2007/relationships/media"/><Relationship Id="rId5" Target="../media/image17.png" Type="http://schemas.openxmlformats.org/officeDocument/2006/relationships/image"/><Relationship Id="rId6" Target="../media/image18.svg" Type="http://schemas.openxmlformats.org/officeDocument/2006/relationships/image"/><Relationship Id="rId7" Target="../media/image2.png" Type="http://schemas.openxmlformats.org/officeDocument/2006/relationships/image"/><Relationship Id="rId8" Target="../media/image3.svg" Type="http://schemas.openxmlformats.org/officeDocument/2006/relationships/image"/><Relationship Id="rId9" Target="../media/image10.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3.jpeg" Type="http://schemas.openxmlformats.org/officeDocument/2006/relationships/image"/><Relationship Id="rId2" Target="../media/image19.jpeg" Type="http://schemas.openxmlformats.org/officeDocument/2006/relationships/image"/><Relationship Id="rId3" Target="../media/image20.jpe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 Id="rId6" Target="../media/image17.png" Type="http://schemas.openxmlformats.org/officeDocument/2006/relationships/image"/><Relationship Id="rId7" Target="../media/image18.svg" Type="http://schemas.openxmlformats.org/officeDocument/2006/relationships/image"/><Relationship Id="rId8" Target="../media/image21.png" Type="http://schemas.openxmlformats.org/officeDocument/2006/relationships/image"/><Relationship Id="rId9" Target="../media/image22.jpe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4.jpeg" Type="http://schemas.openxmlformats.org/officeDocument/2006/relationships/image"/><Relationship Id="rId3" Target="../media/image17.png" Type="http://schemas.openxmlformats.org/officeDocument/2006/relationships/image"/><Relationship Id="rId4" Target="../media/image18.sv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8.png" Type="http://schemas.openxmlformats.org/officeDocument/2006/relationships/image"/><Relationship Id="rId11" Target="../media/image9.svg" Type="http://schemas.openxmlformats.org/officeDocument/2006/relationships/image"/><Relationship Id="rId2" Target="../media/image25.jpeg" Type="http://schemas.openxmlformats.org/officeDocument/2006/relationships/image"/><Relationship Id="rId3" Target="../media/image26.gif" Type="http://schemas.openxmlformats.org/officeDocument/2006/relationships/image"/><Relationship Id="rId4" Target="../media/image27.png" Type="http://schemas.openxmlformats.org/officeDocument/2006/relationships/image"/><Relationship Id="rId5" Target="../media/image28.svg" Type="http://schemas.openxmlformats.org/officeDocument/2006/relationships/image"/><Relationship Id="rId6" Target="../media/image17.png" Type="http://schemas.openxmlformats.org/officeDocument/2006/relationships/image"/><Relationship Id="rId7" Target="../media/image18.svg" Type="http://schemas.openxmlformats.org/officeDocument/2006/relationships/image"/><Relationship Id="rId8" Target="../media/image10.png" Type="http://schemas.openxmlformats.org/officeDocument/2006/relationships/image"/><Relationship Id="rId9" Target="../media/image11.sv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9.jpeg" Type="http://schemas.openxmlformats.org/officeDocument/2006/relationships/image"/><Relationship Id="rId3" Target="../media/image10.png" Type="http://schemas.openxmlformats.org/officeDocument/2006/relationships/image"/><Relationship Id="rId4" Target="../media/image11.sv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30.jpeg" Type="http://schemas.openxmlformats.org/officeDocument/2006/relationships/image"/><Relationship Id="rId2" Target="../media/image2.png" Type="http://schemas.openxmlformats.org/officeDocument/2006/relationships/image"/><Relationship Id="rId3" Target="../media/image3.sv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10.png" Type="http://schemas.openxmlformats.org/officeDocument/2006/relationships/image"/><Relationship Id="rId7" Target="../media/image11.svg" Type="http://schemas.openxmlformats.org/officeDocument/2006/relationships/image"/><Relationship Id="rId8" Target="../media/image12.png" Type="http://schemas.openxmlformats.org/officeDocument/2006/relationships/image"/><Relationship Id="rId9" Target="../media/image13.sv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31.jpeg" Type="http://schemas.openxmlformats.org/officeDocument/2006/relationships/image"/><Relationship Id="rId2" Target="../media/image2.png" Type="http://schemas.openxmlformats.org/officeDocument/2006/relationships/image"/><Relationship Id="rId3" Target="../media/image3.sv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10.png" Type="http://schemas.openxmlformats.org/officeDocument/2006/relationships/image"/><Relationship Id="rId7" Target="../media/image11.svg" Type="http://schemas.openxmlformats.org/officeDocument/2006/relationships/image"/><Relationship Id="rId8" Target="../media/image12.png" Type="http://schemas.openxmlformats.org/officeDocument/2006/relationships/image"/><Relationship Id="rId9" Target="../media/image13.sv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2.jpe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 Id="rId5" Target="../media/image17.png" Type="http://schemas.openxmlformats.org/officeDocument/2006/relationships/image"/><Relationship Id="rId6" Target="../media/image18.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a:hlinkClick action="ppaction://media"/>
          </p:cNvPr>
          <p:cNvPicPr>
            <a:picLocks noChangeAspect="true"/>
          </p:cNvPicPr>
          <p:nvPr>
            <a:videoFile r:link="rId3"/>
            <p:extLst>
              <p:ext uri="{DAA4B4D4-6D71-4841-9C94-3DE7FCFB9230}">
                <p14:media xmlns:p14="http://schemas.microsoft.com/office/powerpoint/2010/main" r:embed="rId4"/>
              </p:ext>
            </p:extLst>
          </p:nvPr>
        </p:nvPicPr>
        <p:blipFill>
          <a:blip r:embed="rId2">
            <a:alphaModFix amt="63000"/>
          </a:blip>
          <a:srcRect l="0" t="0" r="0" b="0"/>
          <a:stretch>
            <a:fillRect/>
          </a:stretch>
        </p:blipFill>
        <p:spPr>
          <a:xfrm flipH="false" flipV="false">
            <a:off x="0" y="0"/>
            <a:ext cx="18288000" cy="10287000"/>
          </a:xfrm>
          <a:prstGeom prst="rect">
            <a:avLst/>
          </a:prstGeom>
        </p:spPr>
      </p:pic>
      <p:sp>
        <p:nvSpPr>
          <p:cNvPr name="Freeform 3" id="3"/>
          <p:cNvSpPr/>
          <p:nvPr/>
        </p:nvSpPr>
        <p:spPr>
          <a:xfrm flipH="false" flipV="false" rot="0">
            <a:off x="-864630" y="-565785"/>
            <a:ext cx="1893330" cy="2747577"/>
          </a:xfrm>
          <a:custGeom>
            <a:avLst/>
            <a:gdLst/>
            <a:ahLst/>
            <a:cxnLst/>
            <a:rect r="r" b="b" t="t" l="l"/>
            <a:pathLst>
              <a:path h="2747577" w="1893330">
                <a:moveTo>
                  <a:pt x="0" y="0"/>
                </a:moveTo>
                <a:lnTo>
                  <a:pt x="1893330" y="0"/>
                </a:lnTo>
                <a:lnTo>
                  <a:pt x="1893330" y="2747577"/>
                </a:lnTo>
                <a:lnTo>
                  <a:pt x="0" y="274757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4" id="4"/>
          <p:cNvSpPr/>
          <p:nvPr/>
        </p:nvSpPr>
        <p:spPr>
          <a:xfrm flipH="false" flipV="false" rot="-7011319">
            <a:off x="1539163" y="8903384"/>
            <a:ext cx="1739612" cy="2686659"/>
          </a:xfrm>
          <a:custGeom>
            <a:avLst/>
            <a:gdLst/>
            <a:ahLst/>
            <a:cxnLst/>
            <a:rect r="r" b="b" t="t" l="l"/>
            <a:pathLst>
              <a:path h="2686659" w="1739612">
                <a:moveTo>
                  <a:pt x="0" y="0"/>
                </a:moveTo>
                <a:lnTo>
                  <a:pt x="1739611" y="0"/>
                </a:lnTo>
                <a:lnTo>
                  <a:pt x="1739611" y="2686658"/>
                </a:lnTo>
                <a:lnTo>
                  <a:pt x="0" y="268665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5" id="5"/>
          <p:cNvSpPr/>
          <p:nvPr/>
        </p:nvSpPr>
        <p:spPr>
          <a:xfrm flipH="false" flipV="false" rot="0">
            <a:off x="4513081" y="8796379"/>
            <a:ext cx="5854754" cy="2427062"/>
          </a:xfrm>
          <a:custGeom>
            <a:avLst/>
            <a:gdLst/>
            <a:ahLst/>
            <a:cxnLst/>
            <a:rect r="r" b="b" t="t" l="l"/>
            <a:pathLst>
              <a:path h="2427062" w="5854754">
                <a:moveTo>
                  <a:pt x="0" y="0"/>
                </a:moveTo>
                <a:lnTo>
                  <a:pt x="5854755" y="0"/>
                </a:lnTo>
                <a:lnTo>
                  <a:pt x="5854755" y="2427062"/>
                </a:lnTo>
                <a:lnTo>
                  <a:pt x="0" y="242706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6" id="6"/>
          <p:cNvSpPr/>
          <p:nvPr/>
        </p:nvSpPr>
        <p:spPr>
          <a:xfrm flipH="false" flipV="false" rot="0">
            <a:off x="7423853" y="-2623185"/>
            <a:ext cx="3811334" cy="4114800"/>
          </a:xfrm>
          <a:custGeom>
            <a:avLst/>
            <a:gdLst/>
            <a:ahLst/>
            <a:cxnLst/>
            <a:rect r="r" b="b" t="t" l="l"/>
            <a:pathLst>
              <a:path h="4114800" w="3811334">
                <a:moveTo>
                  <a:pt x="0" y="0"/>
                </a:moveTo>
                <a:lnTo>
                  <a:pt x="3811333" y="0"/>
                </a:lnTo>
                <a:lnTo>
                  <a:pt x="3811333"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7" id="7"/>
          <p:cNvSpPr/>
          <p:nvPr/>
        </p:nvSpPr>
        <p:spPr>
          <a:xfrm flipH="false" flipV="false" rot="5400000">
            <a:off x="15331410" y="1034094"/>
            <a:ext cx="5451057" cy="1417275"/>
          </a:xfrm>
          <a:custGeom>
            <a:avLst/>
            <a:gdLst/>
            <a:ahLst/>
            <a:cxnLst/>
            <a:rect r="r" b="b" t="t" l="l"/>
            <a:pathLst>
              <a:path h="1417275" w="5451057">
                <a:moveTo>
                  <a:pt x="0" y="0"/>
                </a:moveTo>
                <a:lnTo>
                  <a:pt x="5451056" y="0"/>
                </a:lnTo>
                <a:lnTo>
                  <a:pt x="5451056" y="1417275"/>
                </a:lnTo>
                <a:lnTo>
                  <a:pt x="0" y="1417275"/>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8" id="8"/>
          <p:cNvSpPr/>
          <p:nvPr/>
        </p:nvSpPr>
        <p:spPr>
          <a:xfrm flipH="false" flipV="false" rot="0">
            <a:off x="3518459" y="-1690907"/>
            <a:ext cx="3316594" cy="2719607"/>
          </a:xfrm>
          <a:custGeom>
            <a:avLst/>
            <a:gdLst/>
            <a:ahLst/>
            <a:cxnLst/>
            <a:rect r="r" b="b" t="t" l="l"/>
            <a:pathLst>
              <a:path h="2719607" w="3316594">
                <a:moveTo>
                  <a:pt x="0" y="0"/>
                </a:moveTo>
                <a:lnTo>
                  <a:pt x="3316593" y="0"/>
                </a:lnTo>
                <a:lnTo>
                  <a:pt x="3316593" y="2719607"/>
                </a:lnTo>
                <a:lnTo>
                  <a:pt x="0" y="2719607"/>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9" id="9"/>
          <p:cNvSpPr/>
          <p:nvPr/>
        </p:nvSpPr>
        <p:spPr>
          <a:xfrm flipH="false" flipV="false" rot="0">
            <a:off x="15795726" y="8589283"/>
            <a:ext cx="3238628" cy="3040262"/>
          </a:xfrm>
          <a:custGeom>
            <a:avLst/>
            <a:gdLst/>
            <a:ahLst/>
            <a:cxnLst/>
            <a:rect r="r" b="b" t="t" l="l"/>
            <a:pathLst>
              <a:path h="3040262" w="3238628">
                <a:moveTo>
                  <a:pt x="0" y="0"/>
                </a:moveTo>
                <a:lnTo>
                  <a:pt x="3238628" y="0"/>
                </a:lnTo>
                <a:lnTo>
                  <a:pt x="3238628" y="3040262"/>
                </a:lnTo>
                <a:lnTo>
                  <a:pt x="0" y="3040262"/>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Freeform 10" id="10"/>
          <p:cNvSpPr/>
          <p:nvPr/>
        </p:nvSpPr>
        <p:spPr>
          <a:xfrm flipH="false" flipV="false" rot="-5400000">
            <a:off x="-2405466" y="8833478"/>
            <a:ext cx="5451057" cy="1417275"/>
          </a:xfrm>
          <a:custGeom>
            <a:avLst/>
            <a:gdLst/>
            <a:ahLst/>
            <a:cxnLst/>
            <a:rect r="r" b="b" t="t" l="l"/>
            <a:pathLst>
              <a:path h="1417275" w="5451057">
                <a:moveTo>
                  <a:pt x="0" y="0"/>
                </a:moveTo>
                <a:lnTo>
                  <a:pt x="5451057" y="0"/>
                </a:lnTo>
                <a:lnTo>
                  <a:pt x="5451057" y="1417275"/>
                </a:lnTo>
                <a:lnTo>
                  <a:pt x="0" y="1417275"/>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TextBox 11" id="11"/>
          <p:cNvSpPr txBox="true"/>
          <p:nvPr/>
        </p:nvSpPr>
        <p:spPr>
          <a:xfrm rot="0">
            <a:off x="1209511" y="4430160"/>
            <a:ext cx="9158325" cy="1879601"/>
          </a:xfrm>
          <a:prstGeom prst="rect">
            <a:avLst/>
          </a:prstGeom>
        </p:spPr>
        <p:txBody>
          <a:bodyPr anchor="t" rtlCol="false" tIns="0" lIns="0" bIns="0" rIns="0">
            <a:spAutoFit/>
          </a:bodyPr>
          <a:lstStyle/>
          <a:p>
            <a:pPr>
              <a:lnSpc>
                <a:spcPts val="3500"/>
              </a:lnSpc>
            </a:pPr>
            <a:r>
              <a:rPr lang="en-US" sz="3500">
                <a:solidFill>
                  <a:srgbClr val="503A2E"/>
                </a:solidFill>
                <a:latin typeface="Agrandir Medium"/>
              </a:rPr>
              <a:t>Team Members:</a:t>
            </a:r>
          </a:p>
          <a:p>
            <a:pPr>
              <a:lnSpc>
                <a:spcPts val="3500"/>
              </a:lnSpc>
            </a:pPr>
            <a:r>
              <a:rPr lang="en-US" sz="3500">
                <a:solidFill>
                  <a:srgbClr val="503A2E"/>
                </a:solidFill>
                <a:latin typeface="Agrandir Medium"/>
              </a:rPr>
              <a:t>-Sravan Kumar Mangalagiri</a:t>
            </a:r>
          </a:p>
          <a:p>
            <a:pPr>
              <a:lnSpc>
                <a:spcPts val="3500"/>
              </a:lnSpc>
            </a:pPr>
            <a:r>
              <a:rPr lang="en-US" sz="3500">
                <a:solidFill>
                  <a:srgbClr val="503A2E"/>
                </a:solidFill>
                <a:latin typeface="Agrandir Medium"/>
              </a:rPr>
              <a:t>-Kavya Darsi</a:t>
            </a:r>
          </a:p>
          <a:p>
            <a:pPr algn="l" marL="0" indent="0" lvl="0">
              <a:lnSpc>
                <a:spcPts val="3500"/>
              </a:lnSpc>
              <a:spcBef>
                <a:spcPct val="0"/>
              </a:spcBef>
            </a:pPr>
            <a:r>
              <a:rPr lang="en-US" sz="3500">
                <a:solidFill>
                  <a:srgbClr val="503A2E"/>
                </a:solidFill>
                <a:latin typeface="Agrandir Medium"/>
              </a:rPr>
              <a:t>-Abirami Rajalingam</a:t>
            </a:r>
          </a:p>
        </p:txBody>
      </p:sp>
      <p:sp>
        <p:nvSpPr>
          <p:cNvPr name="TextBox 12" id="12"/>
          <p:cNvSpPr txBox="true"/>
          <p:nvPr/>
        </p:nvSpPr>
        <p:spPr>
          <a:xfrm rot="0">
            <a:off x="1209511" y="1443990"/>
            <a:ext cx="14906095" cy="2208549"/>
          </a:xfrm>
          <a:prstGeom prst="rect">
            <a:avLst/>
          </a:prstGeom>
        </p:spPr>
        <p:txBody>
          <a:bodyPr anchor="t" rtlCol="false" tIns="0" lIns="0" bIns="0" rIns="0">
            <a:spAutoFit/>
          </a:bodyPr>
          <a:lstStyle/>
          <a:p>
            <a:pPr algn="l" marL="0" indent="0" lvl="0">
              <a:lnSpc>
                <a:spcPts val="8561"/>
              </a:lnSpc>
            </a:pPr>
            <a:r>
              <a:rPr lang="en-US" sz="8001" spc="-280">
                <a:solidFill>
                  <a:srgbClr val="503A2E"/>
                </a:solidFill>
                <a:latin typeface="Gotham Heavy"/>
              </a:rPr>
              <a:t>REDDIT TEXT ANALYSIS ON BREAST CANCER</a:t>
            </a:r>
          </a:p>
        </p:txBody>
      </p:sp>
    </p:spTree>
  </p:cSld>
  <p:clrMapOvr>
    <a:masterClrMapping/>
  </p:clrMapOvr>
  <p:timing>
    <p:tnLst>
      <p:par>
        <p:cTn dur="indefinite" restart="never" nodeType="tmRoot">
          <p:childTnLst>
            <p:video>
              <p:cMediaNode vol="100000">
                <p:cTn fill="hold" display="false">
                  <p:stCondLst>
                    <p:cond delay="indefinite"/>
                  </p:stCondLst>
                </p:cTn>
                <p:tgtEl>
                  <p:spTgt spid="2"/>
                </p:tgtEl>
              </p:cMediaNode>
            </p:video>
          </p:childTnLst>
        </p:cTn>
      </p:par>
    </p:tnLst>
  </p:timing>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864630" y="-2623185"/>
            <a:ext cx="19630206" cy="7091445"/>
            <a:chOff x="0" y="0"/>
            <a:chExt cx="26173608" cy="9455259"/>
          </a:xfrm>
        </p:grpSpPr>
        <p:sp>
          <p:nvSpPr>
            <p:cNvPr name="Freeform 4" id="4"/>
            <p:cNvSpPr/>
            <p:nvPr/>
          </p:nvSpPr>
          <p:spPr>
            <a:xfrm flipH="false" flipV="false" rot="0">
              <a:off x="0" y="2743200"/>
              <a:ext cx="2524441" cy="3663436"/>
            </a:xfrm>
            <a:custGeom>
              <a:avLst/>
              <a:gdLst/>
              <a:ahLst/>
              <a:cxnLst/>
              <a:rect r="r" b="b" t="t" l="l"/>
              <a:pathLst>
                <a:path h="3663436" w="2524441">
                  <a:moveTo>
                    <a:pt x="0" y="0"/>
                  </a:moveTo>
                  <a:lnTo>
                    <a:pt x="2524441" y="0"/>
                  </a:lnTo>
                  <a:lnTo>
                    <a:pt x="2524441" y="3663436"/>
                  </a:lnTo>
                  <a:lnTo>
                    <a:pt x="0" y="366343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5" id="5"/>
            <p:cNvSpPr/>
            <p:nvPr/>
          </p:nvSpPr>
          <p:spPr>
            <a:xfrm flipH="false" flipV="false" rot="0">
              <a:off x="11051311" y="0"/>
              <a:ext cx="5081778" cy="5486400"/>
            </a:xfrm>
            <a:custGeom>
              <a:avLst/>
              <a:gdLst/>
              <a:ahLst/>
              <a:cxnLst/>
              <a:rect r="r" b="b" t="t" l="l"/>
              <a:pathLst>
                <a:path h="5486400" w="5081778">
                  <a:moveTo>
                    <a:pt x="0" y="0"/>
                  </a:moveTo>
                  <a:lnTo>
                    <a:pt x="5081778" y="0"/>
                  </a:lnTo>
                  <a:lnTo>
                    <a:pt x="5081778" y="5486400"/>
                  </a:lnTo>
                  <a:lnTo>
                    <a:pt x="0" y="54864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5400000">
              <a:off x="21594720" y="4876372"/>
              <a:ext cx="7268076" cy="1889700"/>
            </a:xfrm>
            <a:custGeom>
              <a:avLst/>
              <a:gdLst/>
              <a:ahLst/>
              <a:cxnLst/>
              <a:rect r="r" b="b" t="t" l="l"/>
              <a:pathLst>
                <a:path h="1889700" w="7268076">
                  <a:moveTo>
                    <a:pt x="0" y="0"/>
                  </a:moveTo>
                  <a:lnTo>
                    <a:pt x="7268076" y="0"/>
                  </a:lnTo>
                  <a:lnTo>
                    <a:pt x="7268076" y="1889699"/>
                  </a:lnTo>
                  <a:lnTo>
                    <a:pt x="0" y="188969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false" flipV="false" rot="0">
              <a:off x="5844119" y="1243038"/>
              <a:ext cx="4422125" cy="3626142"/>
            </a:xfrm>
            <a:custGeom>
              <a:avLst/>
              <a:gdLst/>
              <a:ahLst/>
              <a:cxnLst/>
              <a:rect r="r" b="b" t="t" l="l"/>
              <a:pathLst>
                <a:path h="3626142" w="4422125">
                  <a:moveTo>
                    <a:pt x="0" y="0"/>
                  </a:moveTo>
                  <a:lnTo>
                    <a:pt x="4422125" y="0"/>
                  </a:lnTo>
                  <a:lnTo>
                    <a:pt x="4422125" y="3626142"/>
                  </a:lnTo>
                  <a:lnTo>
                    <a:pt x="0" y="3626142"/>
                  </a:lnTo>
                  <a:lnTo>
                    <a:pt x="0" y="0"/>
                  </a:lnTo>
                  <a:close/>
                </a:path>
              </a:pathLst>
            </a:custGeom>
            <a:blipFill>
              <a:blip r:embed="rId9">
                <a:alphaModFix amt="51000"/>
                <a:extLst>
                  <a:ext uri="{96DAC541-7B7A-43D3-8B79-37D633B846F1}">
                    <asvg:svgBlip xmlns:asvg="http://schemas.microsoft.com/office/drawing/2016/SVG/main" r:embed="rId10"/>
                  </a:ext>
                </a:extLst>
              </a:blip>
              <a:stretch>
                <a:fillRect l="0" t="0" r="0" b="0"/>
              </a:stretch>
            </a:blipFill>
          </p:spPr>
        </p:sp>
      </p:grpSp>
      <p:sp>
        <p:nvSpPr>
          <p:cNvPr name="Freeform 8" id="8"/>
          <p:cNvSpPr/>
          <p:nvPr/>
        </p:nvSpPr>
        <p:spPr>
          <a:xfrm flipH="false" flipV="false" rot="0">
            <a:off x="3560982" y="2786864"/>
            <a:ext cx="9568600" cy="3362792"/>
          </a:xfrm>
          <a:custGeom>
            <a:avLst/>
            <a:gdLst/>
            <a:ahLst/>
            <a:cxnLst/>
            <a:rect r="r" b="b" t="t" l="l"/>
            <a:pathLst>
              <a:path h="3362792" w="9568600">
                <a:moveTo>
                  <a:pt x="0" y="0"/>
                </a:moveTo>
                <a:lnTo>
                  <a:pt x="9568600" y="0"/>
                </a:lnTo>
                <a:lnTo>
                  <a:pt x="9568600" y="3362791"/>
                </a:lnTo>
                <a:lnTo>
                  <a:pt x="0" y="3362791"/>
                </a:lnTo>
                <a:lnTo>
                  <a:pt x="0" y="0"/>
                </a:lnTo>
                <a:close/>
              </a:path>
            </a:pathLst>
          </a:custGeom>
          <a:blipFill>
            <a:blip r:embed="rId11"/>
            <a:stretch>
              <a:fillRect l="0" t="0" r="-27816" b="0"/>
            </a:stretch>
          </a:blipFill>
        </p:spPr>
      </p:sp>
      <p:sp>
        <p:nvSpPr>
          <p:cNvPr name="Freeform 9" id="9"/>
          <p:cNvSpPr/>
          <p:nvPr/>
        </p:nvSpPr>
        <p:spPr>
          <a:xfrm flipH="false" flipV="false" rot="0">
            <a:off x="13295952" y="3613271"/>
            <a:ext cx="4476958" cy="5991626"/>
          </a:xfrm>
          <a:custGeom>
            <a:avLst/>
            <a:gdLst/>
            <a:ahLst/>
            <a:cxnLst/>
            <a:rect r="r" b="b" t="t" l="l"/>
            <a:pathLst>
              <a:path h="5991626" w="4476958">
                <a:moveTo>
                  <a:pt x="0" y="0"/>
                </a:moveTo>
                <a:lnTo>
                  <a:pt x="4476958" y="0"/>
                </a:lnTo>
                <a:lnTo>
                  <a:pt x="4476958" y="5991626"/>
                </a:lnTo>
                <a:lnTo>
                  <a:pt x="0" y="5991626"/>
                </a:lnTo>
                <a:lnTo>
                  <a:pt x="0" y="0"/>
                </a:lnTo>
                <a:close/>
              </a:path>
            </a:pathLst>
          </a:custGeom>
          <a:blipFill>
            <a:blip r:embed="rId12"/>
            <a:stretch>
              <a:fillRect l="0" t="0" r="-2678" b="0"/>
            </a:stretch>
          </a:blipFill>
        </p:spPr>
      </p:sp>
      <p:sp>
        <p:nvSpPr>
          <p:cNvPr name="Freeform 10" id="10"/>
          <p:cNvSpPr/>
          <p:nvPr/>
        </p:nvSpPr>
        <p:spPr>
          <a:xfrm flipH="false" flipV="false" rot="0">
            <a:off x="817655" y="1028700"/>
            <a:ext cx="2409104" cy="5983266"/>
          </a:xfrm>
          <a:custGeom>
            <a:avLst/>
            <a:gdLst/>
            <a:ahLst/>
            <a:cxnLst/>
            <a:rect r="r" b="b" t="t" l="l"/>
            <a:pathLst>
              <a:path h="5983266" w="2409104">
                <a:moveTo>
                  <a:pt x="0" y="0"/>
                </a:moveTo>
                <a:lnTo>
                  <a:pt x="2409103" y="0"/>
                </a:lnTo>
                <a:lnTo>
                  <a:pt x="2409103" y="5983266"/>
                </a:lnTo>
                <a:lnTo>
                  <a:pt x="0" y="5983266"/>
                </a:lnTo>
                <a:lnTo>
                  <a:pt x="0" y="0"/>
                </a:lnTo>
                <a:close/>
              </a:path>
            </a:pathLst>
          </a:custGeom>
          <a:blipFill>
            <a:blip r:embed="rId13"/>
            <a:stretch>
              <a:fillRect l="0" t="0" r="0"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43000"/>
            </a:blip>
            <a:stretch>
              <a:fillRect l="0" t="-9222" r="0" b="-9222"/>
            </a:stretch>
          </a:blipFill>
        </p:spPr>
      </p:sp>
      <p:sp>
        <p:nvSpPr>
          <p:cNvPr name="TextBox 3" id="3"/>
          <p:cNvSpPr txBox="true"/>
          <p:nvPr/>
        </p:nvSpPr>
        <p:spPr>
          <a:xfrm rot="0">
            <a:off x="629243" y="729617"/>
            <a:ext cx="7954747" cy="1003935"/>
          </a:xfrm>
          <a:prstGeom prst="rect">
            <a:avLst/>
          </a:prstGeom>
        </p:spPr>
        <p:txBody>
          <a:bodyPr anchor="t" rtlCol="false" tIns="0" lIns="0" bIns="0" rIns="0">
            <a:spAutoFit/>
          </a:bodyPr>
          <a:lstStyle/>
          <a:p>
            <a:pPr>
              <a:lnSpc>
                <a:spcPts val="7769"/>
              </a:lnSpc>
            </a:pPr>
            <a:r>
              <a:rPr lang="en-US" sz="6999">
                <a:solidFill>
                  <a:srgbClr val="47302B"/>
                </a:solidFill>
                <a:latin typeface="Gotham Heavy"/>
              </a:rPr>
              <a:t>Ethical Concerns</a:t>
            </a:r>
          </a:p>
        </p:txBody>
      </p:sp>
      <p:grpSp>
        <p:nvGrpSpPr>
          <p:cNvPr name="Group 4" id="4"/>
          <p:cNvGrpSpPr/>
          <p:nvPr/>
        </p:nvGrpSpPr>
        <p:grpSpPr>
          <a:xfrm rot="0">
            <a:off x="14618383" y="162087"/>
            <a:ext cx="7652550" cy="9962826"/>
            <a:chOff x="0" y="0"/>
            <a:chExt cx="2108827" cy="2745475"/>
          </a:xfrm>
        </p:grpSpPr>
        <p:sp>
          <p:nvSpPr>
            <p:cNvPr name="Freeform 5" id="5"/>
            <p:cNvSpPr/>
            <p:nvPr/>
          </p:nvSpPr>
          <p:spPr>
            <a:xfrm flipH="false" flipV="false" rot="0">
              <a:off x="0" y="0"/>
              <a:ext cx="2108827" cy="2745474"/>
            </a:xfrm>
            <a:custGeom>
              <a:avLst/>
              <a:gdLst/>
              <a:ahLst/>
              <a:cxnLst/>
              <a:rect r="r" b="b" t="t" l="l"/>
              <a:pathLst>
                <a:path h="2745474" w="2108827">
                  <a:moveTo>
                    <a:pt x="11128" y="0"/>
                  </a:moveTo>
                  <a:lnTo>
                    <a:pt x="2097699" y="0"/>
                  </a:lnTo>
                  <a:cubicBezTo>
                    <a:pt x="2100650" y="0"/>
                    <a:pt x="2103481" y="1172"/>
                    <a:pt x="2105568" y="3259"/>
                  </a:cubicBezTo>
                  <a:cubicBezTo>
                    <a:pt x="2107655" y="5346"/>
                    <a:pt x="2108827" y="8177"/>
                    <a:pt x="2108827" y="11128"/>
                  </a:cubicBezTo>
                  <a:lnTo>
                    <a:pt x="2108827" y="2734346"/>
                  </a:lnTo>
                  <a:cubicBezTo>
                    <a:pt x="2108827" y="2737297"/>
                    <a:pt x="2107655" y="2740128"/>
                    <a:pt x="2105568" y="2742215"/>
                  </a:cubicBezTo>
                  <a:cubicBezTo>
                    <a:pt x="2103481" y="2744302"/>
                    <a:pt x="2100650" y="2745474"/>
                    <a:pt x="2097699" y="2745474"/>
                  </a:cubicBezTo>
                  <a:lnTo>
                    <a:pt x="11128" y="2745474"/>
                  </a:lnTo>
                  <a:cubicBezTo>
                    <a:pt x="8177" y="2745474"/>
                    <a:pt x="5346" y="2744302"/>
                    <a:pt x="3259" y="2742215"/>
                  </a:cubicBezTo>
                  <a:cubicBezTo>
                    <a:pt x="1172" y="2740128"/>
                    <a:pt x="0" y="2737297"/>
                    <a:pt x="0" y="2734346"/>
                  </a:cubicBezTo>
                  <a:lnTo>
                    <a:pt x="0" y="11128"/>
                  </a:lnTo>
                  <a:cubicBezTo>
                    <a:pt x="0" y="8177"/>
                    <a:pt x="1172" y="5346"/>
                    <a:pt x="3259" y="3259"/>
                  </a:cubicBezTo>
                  <a:cubicBezTo>
                    <a:pt x="5346" y="1172"/>
                    <a:pt x="8177" y="0"/>
                    <a:pt x="11128" y="0"/>
                  </a:cubicBezTo>
                  <a:close/>
                </a:path>
              </a:pathLst>
            </a:custGeom>
            <a:solidFill>
              <a:srgbClr val="FE8DA6"/>
            </a:solidFill>
            <a:ln w="19050" cap="sq">
              <a:solidFill>
                <a:srgbClr val="FFFFFF"/>
              </a:solidFill>
              <a:prstDash val="solid"/>
              <a:miter/>
            </a:ln>
          </p:spPr>
        </p:sp>
        <p:sp>
          <p:nvSpPr>
            <p:cNvPr name="TextBox 6" id="6"/>
            <p:cNvSpPr txBox="true"/>
            <p:nvPr/>
          </p:nvSpPr>
          <p:spPr>
            <a:xfrm>
              <a:off x="0" y="-38100"/>
              <a:ext cx="2108827" cy="2783575"/>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TextBox 7" id="7"/>
          <p:cNvSpPr txBox="true"/>
          <p:nvPr/>
        </p:nvSpPr>
        <p:spPr>
          <a:xfrm rot="0">
            <a:off x="629243" y="2646997"/>
            <a:ext cx="16630057" cy="6091811"/>
          </a:xfrm>
          <a:prstGeom prst="rect">
            <a:avLst/>
          </a:prstGeom>
        </p:spPr>
        <p:txBody>
          <a:bodyPr anchor="t" rtlCol="false" tIns="0" lIns="0" bIns="0" rIns="0">
            <a:spAutoFit/>
          </a:bodyPr>
          <a:lstStyle/>
          <a:p>
            <a:pPr marL="582925" indent="-291463" lvl="1">
              <a:lnSpc>
                <a:spcPts val="5372"/>
              </a:lnSpc>
              <a:buFont typeface="Arial"/>
              <a:buChar char="•"/>
            </a:pPr>
            <a:r>
              <a:rPr lang="en-US" sz="2699" spc="161">
                <a:solidFill>
                  <a:srgbClr val="000000"/>
                </a:solidFill>
                <a:latin typeface="Agrandir"/>
              </a:rPr>
              <a:t>Discussions about breast cancer might include identifiable personal health information. Ensuring that this data is fully anonymized to protect individuals' privacy is crucial.</a:t>
            </a:r>
          </a:p>
          <a:p>
            <a:pPr marL="582925" indent="-291463" lvl="1">
              <a:lnSpc>
                <a:spcPts val="5372"/>
              </a:lnSpc>
              <a:buFont typeface="Arial"/>
              <a:buChar char="•"/>
            </a:pPr>
            <a:r>
              <a:rPr lang="en-US" sz="2699" spc="161">
                <a:solidFill>
                  <a:srgbClr val="000000"/>
                </a:solidFill>
                <a:latin typeface="Agrandir"/>
              </a:rPr>
              <a:t>There's a risk of propagating misinformation if the NLP model inaccurately represents or generalizes the content of the discussions.</a:t>
            </a:r>
          </a:p>
          <a:p>
            <a:pPr marL="582925" indent="-291463" lvl="1">
              <a:lnSpc>
                <a:spcPts val="5372"/>
              </a:lnSpc>
              <a:buFont typeface="Arial"/>
              <a:buChar char="•"/>
            </a:pPr>
            <a:r>
              <a:rPr lang="en-US" sz="2699" spc="161">
                <a:solidFill>
                  <a:srgbClr val="000000"/>
                </a:solidFill>
                <a:latin typeface="Agrandir"/>
              </a:rPr>
              <a:t>Ensuring that the model doesn't overrepresent or underrepresent certain viewpoints or experiences within the breast cancer community.</a:t>
            </a:r>
          </a:p>
          <a:p>
            <a:pPr marL="582925" indent="-291463" lvl="1">
              <a:lnSpc>
                <a:spcPts val="5372"/>
              </a:lnSpc>
              <a:buFont typeface="Arial"/>
              <a:buChar char="•"/>
            </a:pPr>
            <a:r>
              <a:rPr lang="en-US" sz="2699" spc="161">
                <a:solidFill>
                  <a:srgbClr val="000000"/>
                </a:solidFill>
                <a:latin typeface="Agrandir"/>
              </a:rPr>
              <a:t>The project should aim to contribute positively to the understanding of breast cancer, offering insights that could support patients, caregivers, or healthcare professionals.</a:t>
            </a:r>
          </a:p>
          <a:p>
            <a:pPr algn="l" marL="0" indent="0" lvl="0">
              <a:lnSpc>
                <a:spcPts val="5372"/>
              </a:lnSpc>
            </a:pP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50000"/>
            </a:blip>
            <a:stretch>
              <a:fillRect l="0" t="-15111" r="0" b="-15111"/>
            </a:stretch>
          </a:blipFill>
        </p:spPr>
      </p:sp>
      <p:sp>
        <p:nvSpPr>
          <p:cNvPr name="Freeform 3" id="3"/>
          <p:cNvSpPr/>
          <p:nvPr/>
        </p:nvSpPr>
        <p:spPr>
          <a:xfrm flipH="false" flipV="false" rot="0">
            <a:off x="-864630" y="-565785"/>
            <a:ext cx="1893330" cy="2747577"/>
          </a:xfrm>
          <a:custGeom>
            <a:avLst/>
            <a:gdLst/>
            <a:ahLst/>
            <a:cxnLst/>
            <a:rect r="r" b="b" t="t" l="l"/>
            <a:pathLst>
              <a:path h="2747577" w="1893330">
                <a:moveTo>
                  <a:pt x="0" y="0"/>
                </a:moveTo>
                <a:lnTo>
                  <a:pt x="1893330" y="0"/>
                </a:lnTo>
                <a:lnTo>
                  <a:pt x="1893330" y="2747577"/>
                </a:lnTo>
                <a:lnTo>
                  <a:pt x="0" y="274757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false" flipV="false" rot="-7011319">
            <a:off x="1539163" y="8903384"/>
            <a:ext cx="1739612" cy="2686659"/>
          </a:xfrm>
          <a:custGeom>
            <a:avLst/>
            <a:gdLst/>
            <a:ahLst/>
            <a:cxnLst/>
            <a:rect r="r" b="b" t="t" l="l"/>
            <a:pathLst>
              <a:path h="2686659" w="1739612">
                <a:moveTo>
                  <a:pt x="0" y="0"/>
                </a:moveTo>
                <a:lnTo>
                  <a:pt x="1739611" y="0"/>
                </a:lnTo>
                <a:lnTo>
                  <a:pt x="1739611" y="2686658"/>
                </a:lnTo>
                <a:lnTo>
                  <a:pt x="0" y="268665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4513081" y="8796379"/>
            <a:ext cx="5854754" cy="2427062"/>
          </a:xfrm>
          <a:custGeom>
            <a:avLst/>
            <a:gdLst/>
            <a:ahLst/>
            <a:cxnLst/>
            <a:rect r="r" b="b" t="t" l="l"/>
            <a:pathLst>
              <a:path h="2427062" w="5854754">
                <a:moveTo>
                  <a:pt x="0" y="0"/>
                </a:moveTo>
                <a:lnTo>
                  <a:pt x="5854755" y="0"/>
                </a:lnTo>
                <a:lnTo>
                  <a:pt x="5854755" y="2427062"/>
                </a:lnTo>
                <a:lnTo>
                  <a:pt x="0" y="242706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7423853" y="-2623185"/>
            <a:ext cx="3811334" cy="4114800"/>
          </a:xfrm>
          <a:custGeom>
            <a:avLst/>
            <a:gdLst/>
            <a:ahLst/>
            <a:cxnLst/>
            <a:rect r="r" b="b" t="t" l="l"/>
            <a:pathLst>
              <a:path h="4114800" w="3811334">
                <a:moveTo>
                  <a:pt x="0" y="0"/>
                </a:moveTo>
                <a:lnTo>
                  <a:pt x="3811333" y="0"/>
                </a:lnTo>
                <a:lnTo>
                  <a:pt x="3811333" y="4114800"/>
                </a:lnTo>
                <a:lnTo>
                  <a:pt x="0" y="411480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7" id="7"/>
          <p:cNvSpPr/>
          <p:nvPr/>
        </p:nvSpPr>
        <p:spPr>
          <a:xfrm flipH="false" flipV="false" rot="5400000">
            <a:off x="15331410" y="1034094"/>
            <a:ext cx="5451057" cy="1417275"/>
          </a:xfrm>
          <a:custGeom>
            <a:avLst/>
            <a:gdLst/>
            <a:ahLst/>
            <a:cxnLst/>
            <a:rect r="r" b="b" t="t" l="l"/>
            <a:pathLst>
              <a:path h="1417275" w="5451057">
                <a:moveTo>
                  <a:pt x="0" y="0"/>
                </a:moveTo>
                <a:lnTo>
                  <a:pt x="5451056" y="0"/>
                </a:lnTo>
                <a:lnTo>
                  <a:pt x="5451056" y="1417275"/>
                </a:lnTo>
                <a:lnTo>
                  <a:pt x="0" y="1417275"/>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8" id="8"/>
          <p:cNvSpPr/>
          <p:nvPr/>
        </p:nvSpPr>
        <p:spPr>
          <a:xfrm flipH="false" flipV="false" rot="0">
            <a:off x="3518459" y="-1690907"/>
            <a:ext cx="3316594" cy="2719607"/>
          </a:xfrm>
          <a:custGeom>
            <a:avLst/>
            <a:gdLst/>
            <a:ahLst/>
            <a:cxnLst/>
            <a:rect r="r" b="b" t="t" l="l"/>
            <a:pathLst>
              <a:path h="2719607" w="3316594">
                <a:moveTo>
                  <a:pt x="0" y="0"/>
                </a:moveTo>
                <a:lnTo>
                  <a:pt x="3316593" y="0"/>
                </a:lnTo>
                <a:lnTo>
                  <a:pt x="3316593" y="2719607"/>
                </a:lnTo>
                <a:lnTo>
                  <a:pt x="0" y="2719607"/>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9" id="9"/>
          <p:cNvSpPr/>
          <p:nvPr/>
        </p:nvSpPr>
        <p:spPr>
          <a:xfrm flipH="false" flipV="false" rot="0">
            <a:off x="15795726" y="8589283"/>
            <a:ext cx="3238628" cy="3040262"/>
          </a:xfrm>
          <a:custGeom>
            <a:avLst/>
            <a:gdLst/>
            <a:ahLst/>
            <a:cxnLst/>
            <a:rect r="r" b="b" t="t" l="l"/>
            <a:pathLst>
              <a:path h="3040262" w="3238628">
                <a:moveTo>
                  <a:pt x="0" y="0"/>
                </a:moveTo>
                <a:lnTo>
                  <a:pt x="3238628" y="0"/>
                </a:lnTo>
                <a:lnTo>
                  <a:pt x="3238628" y="3040262"/>
                </a:lnTo>
                <a:lnTo>
                  <a:pt x="0" y="3040262"/>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10" id="10"/>
          <p:cNvSpPr/>
          <p:nvPr/>
        </p:nvSpPr>
        <p:spPr>
          <a:xfrm flipH="false" flipV="false" rot="-5400000">
            <a:off x="-2405466" y="8833478"/>
            <a:ext cx="5451057" cy="1417275"/>
          </a:xfrm>
          <a:custGeom>
            <a:avLst/>
            <a:gdLst/>
            <a:ahLst/>
            <a:cxnLst/>
            <a:rect r="r" b="b" t="t" l="l"/>
            <a:pathLst>
              <a:path h="1417275" w="5451057">
                <a:moveTo>
                  <a:pt x="0" y="0"/>
                </a:moveTo>
                <a:lnTo>
                  <a:pt x="5451057" y="0"/>
                </a:lnTo>
                <a:lnTo>
                  <a:pt x="5451057" y="1417275"/>
                </a:lnTo>
                <a:lnTo>
                  <a:pt x="0" y="1417275"/>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1" id="11"/>
          <p:cNvSpPr/>
          <p:nvPr/>
        </p:nvSpPr>
        <p:spPr>
          <a:xfrm flipH="false" flipV="false" rot="723415">
            <a:off x="11653844" y="1006935"/>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Freeform 12" id="12"/>
          <p:cNvSpPr/>
          <p:nvPr/>
        </p:nvSpPr>
        <p:spPr>
          <a:xfrm flipH="false" flipV="false" rot="-420108">
            <a:off x="9975671" y="4251089"/>
            <a:ext cx="2947693" cy="4114800"/>
          </a:xfrm>
          <a:custGeom>
            <a:avLst/>
            <a:gdLst/>
            <a:ahLst/>
            <a:cxnLst/>
            <a:rect r="r" b="b" t="t" l="l"/>
            <a:pathLst>
              <a:path h="4114800" w="2947693">
                <a:moveTo>
                  <a:pt x="0" y="0"/>
                </a:moveTo>
                <a:lnTo>
                  <a:pt x="2947693" y="0"/>
                </a:lnTo>
                <a:lnTo>
                  <a:pt x="2947693" y="4114800"/>
                </a:lnTo>
                <a:lnTo>
                  <a:pt x="0" y="4114800"/>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p:spPr>
      </p:sp>
      <p:sp>
        <p:nvSpPr>
          <p:cNvPr name="Freeform 13" id="13"/>
          <p:cNvSpPr/>
          <p:nvPr/>
        </p:nvSpPr>
        <p:spPr>
          <a:xfrm flipH="false" flipV="false" rot="-656952">
            <a:off x="13040332" y="4113919"/>
            <a:ext cx="4191000" cy="4114800"/>
          </a:xfrm>
          <a:custGeom>
            <a:avLst/>
            <a:gdLst/>
            <a:ahLst/>
            <a:cxnLst/>
            <a:rect r="r" b="b" t="t" l="l"/>
            <a:pathLst>
              <a:path h="4114800" w="4191000">
                <a:moveTo>
                  <a:pt x="0" y="0"/>
                </a:moveTo>
                <a:lnTo>
                  <a:pt x="4191000" y="0"/>
                </a:lnTo>
                <a:lnTo>
                  <a:pt x="4191000" y="4114800"/>
                </a:lnTo>
                <a:lnTo>
                  <a:pt x="0" y="4114800"/>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p:spPr>
      </p:sp>
      <p:sp>
        <p:nvSpPr>
          <p:cNvPr name="TextBox 14" id="14"/>
          <p:cNvSpPr txBox="true"/>
          <p:nvPr/>
        </p:nvSpPr>
        <p:spPr>
          <a:xfrm rot="0">
            <a:off x="809081" y="3728617"/>
            <a:ext cx="9558755" cy="1684021"/>
          </a:xfrm>
          <a:prstGeom prst="rect">
            <a:avLst/>
          </a:prstGeom>
        </p:spPr>
        <p:txBody>
          <a:bodyPr anchor="t" rtlCol="false" tIns="0" lIns="0" bIns="0" rIns="0">
            <a:spAutoFit/>
          </a:bodyPr>
          <a:lstStyle/>
          <a:p>
            <a:pPr algn="l" marL="0" indent="0" lvl="0">
              <a:lnSpc>
                <a:spcPts val="12840"/>
              </a:lnSpc>
            </a:pPr>
            <a:r>
              <a:rPr lang="en-US" sz="12000" spc="-420">
                <a:solidFill>
                  <a:srgbClr val="503A2E"/>
                </a:solidFill>
                <a:latin typeface="Gotham Heavy"/>
              </a:rPr>
              <a:t>THANK YOU </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a:hlinkClick action="ppaction://media"/>
          </p:cNvPr>
          <p:cNvPicPr>
            <a:picLocks noChangeAspect="true"/>
          </p:cNvPicPr>
          <p:nvPr>
            <a:videoFile r:link="rId3"/>
            <p:extLst>
              <p:ext uri="{DAA4B4D4-6D71-4841-9C94-3DE7FCFB9230}">
                <p14:media xmlns:p14="http://schemas.microsoft.com/office/powerpoint/2010/main" r:embed="rId4"/>
              </p:ext>
            </p:extLst>
          </p:nvPr>
        </p:nvPicPr>
        <p:blipFill>
          <a:blip r:embed="rId2">
            <a:alphaModFix amt="50000"/>
          </a:blip>
          <a:srcRect l="0" t="657" r="0" b="657"/>
          <a:stretch>
            <a:fillRect/>
          </a:stretch>
        </p:blipFill>
        <p:spPr>
          <a:xfrm flipH="false" flipV="false">
            <a:off x="0" y="0"/>
            <a:ext cx="18288000" cy="10287000"/>
          </a:xfrm>
          <a:prstGeom prst="rect">
            <a:avLst/>
          </a:prstGeom>
        </p:spPr>
      </p:pic>
      <p:sp>
        <p:nvSpPr>
          <p:cNvPr name="TextBox 3" id="3"/>
          <p:cNvSpPr txBox="true"/>
          <p:nvPr/>
        </p:nvSpPr>
        <p:spPr>
          <a:xfrm rot="0">
            <a:off x="1606470" y="1665628"/>
            <a:ext cx="8567081" cy="1003935"/>
          </a:xfrm>
          <a:prstGeom prst="rect">
            <a:avLst/>
          </a:prstGeom>
        </p:spPr>
        <p:txBody>
          <a:bodyPr anchor="t" rtlCol="false" tIns="0" lIns="0" bIns="0" rIns="0">
            <a:spAutoFit/>
          </a:bodyPr>
          <a:lstStyle/>
          <a:p>
            <a:pPr>
              <a:lnSpc>
                <a:spcPts val="7769"/>
              </a:lnSpc>
            </a:pPr>
            <a:r>
              <a:rPr lang="en-US" sz="6999">
                <a:solidFill>
                  <a:srgbClr val="503A2E"/>
                </a:solidFill>
                <a:latin typeface="Gotham Heavy"/>
              </a:rPr>
              <a:t>Agenda</a:t>
            </a:r>
          </a:p>
        </p:txBody>
      </p:sp>
      <p:sp>
        <p:nvSpPr>
          <p:cNvPr name="TextBox 4" id="4"/>
          <p:cNvSpPr txBox="true"/>
          <p:nvPr/>
        </p:nvSpPr>
        <p:spPr>
          <a:xfrm rot="0">
            <a:off x="1871774" y="2666377"/>
            <a:ext cx="12451712" cy="5154172"/>
          </a:xfrm>
          <a:prstGeom prst="rect">
            <a:avLst/>
          </a:prstGeom>
        </p:spPr>
        <p:txBody>
          <a:bodyPr anchor="t" rtlCol="false" tIns="0" lIns="0" bIns="0" rIns="0">
            <a:spAutoFit/>
          </a:bodyPr>
          <a:lstStyle/>
          <a:p>
            <a:pPr marL="1122662" indent="-561331" lvl="1">
              <a:lnSpc>
                <a:spcPts val="7955"/>
              </a:lnSpc>
              <a:buFont typeface="Arial"/>
              <a:buChar char="•"/>
            </a:pPr>
            <a:r>
              <a:rPr lang="en-US" sz="5199" spc="311">
                <a:solidFill>
                  <a:srgbClr val="503A2E"/>
                </a:solidFill>
                <a:latin typeface="Agrandir Bold"/>
              </a:rPr>
              <a:t>Problem Statement</a:t>
            </a:r>
          </a:p>
          <a:p>
            <a:pPr marL="1122662" indent="-561331" lvl="1">
              <a:lnSpc>
                <a:spcPts val="7955"/>
              </a:lnSpc>
              <a:buFont typeface="Arial"/>
              <a:buChar char="•"/>
            </a:pPr>
            <a:r>
              <a:rPr lang="en-US" sz="5199" spc="311">
                <a:solidFill>
                  <a:srgbClr val="503A2E"/>
                </a:solidFill>
                <a:latin typeface="Agrandir Bold"/>
              </a:rPr>
              <a:t>Data Description</a:t>
            </a:r>
          </a:p>
          <a:p>
            <a:pPr marL="1122662" indent="-561331" lvl="1">
              <a:lnSpc>
                <a:spcPts val="7955"/>
              </a:lnSpc>
              <a:buFont typeface="Arial"/>
              <a:buChar char="•"/>
            </a:pPr>
            <a:r>
              <a:rPr lang="en-US" sz="5199" spc="311">
                <a:solidFill>
                  <a:srgbClr val="503A2E"/>
                </a:solidFill>
                <a:latin typeface="Agrandir Bold"/>
              </a:rPr>
              <a:t>Text Mining methodologies</a:t>
            </a:r>
          </a:p>
          <a:p>
            <a:pPr marL="1122662" indent="-561331" lvl="1">
              <a:lnSpc>
                <a:spcPts val="7955"/>
              </a:lnSpc>
              <a:buFont typeface="Arial"/>
              <a:buChar char="•"/>
            </a:pPr>
            <a:r>
              <a:rPr lang="en-US" sz="5199" spc="311">
                <a:solidFill>
                  <a:srgbClr val="503A2E"/>
                </a:solidFill>
                <a:latin typeface="Agrandir Bold"/>
              </a:rPr>
              <a:t>Challenges</a:t>
            </a:r>
          </a:p>
          <a:p>
            <a:pPr marL="1122662" indent="-561331" lvl="1">
              <a:lnSpc>
                <a:spcPts val="7955"/>
              </a:lnSpc>
              <a:buFont typeface="Arial"/>
              <a:buChar char="•"/>
            </a:pPr>
            <a:r>
              <a:rPr lang="en-US" sz="5199" spc="311">
                <a:solidFill>
                  <a:srgbClr val="503A2E"/>
                </a:solidFill>
                <a:latin typeface="Agrandir Bold"/>
              </a:rPr>
              <a:t>Ethical Concerns</a:t>
            </a:r>
          </a:p>
        </p:txBody>
      </p:sp>
      <p:sp>
        <p:nvSpPr>
          <p:cNvPr name="Freeform 5" id="5"/>
          <p:cNvSpPr/>
          <p:nvPr/>
        </p:nvSpPr>
        <p:spPr>
          <a:xfrm flipH="false" flipV="false" rot="0">
            <a:off x="6545725" y="-2057400"/>
            <a:ext cx="3811334" cy="4114800"/>
          </a:xfrm>
          <a:custGeom>
            <a:avLst/>
            <a:gdLst/>
            <a:ahLst/>
            <a:cxnLst/>
            <a:rect r="r" b="b" t="t" l="l"/>
            <a:pathLst>
              <a:path h="4114800" w="3811334">
                <a:moveTo>
                  <a:pt x="0" y="0"/>
                </a:moveTo>
                <a:lnTo>
                  <a:pt x="3811333" y="0"/>
                </a:lnTo>
                <a:lnTo>
                  <a:pt x="3811333"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864630" y="-565785"/>
            <a:ext cx="1893330" cy="2747577"/>
          </a:xfrm>
          <a:custGeom>
            <a:avLst/>
            <a:gdLst/>
            <a:ahLst/>
            <a:cxnLst/>
            <a:rect r="r" b="b" t="t" l="l"/>
            <a:pathLst>
              <a:path h="2747577" w="1893330">
                <a:moveTo>
                  <a:pt x="0" y="0"/>
                </a:moveTo>
                <a:lnTo>
                  <a:pt x="1893330" y="0"/>
                </a:lnTo>
                <a:lnTo>
                  <a:pt x="1893330" y="2747577"/>
                </a:lnTo>
                <a:lnTo>
                  <a:pt x="0" y="274757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7" id="7"/>
          <p:cNvSpPr/>
          <p:nvPr/>
        </p:nvSpPr>
        <p:spPr>
          <a:xfrm flipH="false" flipV="false" rot="5400000">
            <a:off x="15331410" y="1034094"/>
            <a:ext cx="5451057" cy="1417275"/>
          </a:xfrm>
          <a:custGeom>
            <a:avLst/>
            <a:gdLst/>
            <a:ahLst/>
            <a:cxnLst/>
            <a:rect r="r" b="b" t="t" l="l"/>
            <a:pathLst>
              <a:path h="1417275" w="5451057">
                <a:moveTo>
                  <a:pt x="0" y="0"/>
                </a:moveTo>
                <a:lnTo>
                  <a:pt x="5451056" y="0"/>
                </a:lnTo>
                <a:lnTo>
                  <a:pt x="5451056" y="1417275"/>
                </a:lnTo>
                <a:lnTo>
                  <a:pt x="0" y="1417275"/>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8" id="8"/>
          <p:cNvSpPr/>
          <p:nvPr/>
        </p:nvSpPr>
        <p:spPr>
          <a:xfrm flipH="false" flipV="false" rot="0">
            <a:off x="15795726" y="8589283"/>
            <a:ext cx="3238628" cy="3040262"/>
          </a:xfrm>
          <a:custGeom>
            <a:avLst/>
            <a:gdLst/>
            <a:ahLst/>
            <a:cxnLst/>
            <a:rect r="r" b="b" t="t" l="l"/>
            <a:pathLst>
              <a:path h="3040262" w="3238628">
                <a:moveTo>
                  <a:pt x="0" y="0"/>
                </a:moveTo>
                <a:lnTo>
                  <a:pt x="3238628" y="0"/>
                </a:lnTo>
                <a:lnTo>
                  <a:pt x="3238628" y="3040262"/>
                </a:lnTo>
                <a:lnTo>
                  <a:pt x="0" y="304026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9" id="9"/>
          <p:cNvSpPr/>
          <p:nvPr/>
        </p:nvSpPr>
        <p:spPr>
          <a:xfrm flipH="false" flipV="false" rot="0">
            <a:off x="6875314" y="8796379"/>
            <a:ext cx="5854754" cy="2427062"/>
          </a:xfrm>
          <a:custGeom>
            <a:avLst/>
            <a:gdLst/>
            <a:ahLst/>
            <a:cxnLst/>
            <a:rect r="r" b="b" t="t" l="l"/>
            <a:pathLst>
              <a:path h="2427062" w="5854754">
                <a:moveTo>
                  <a:pt x="0" y="0"/>
                </a:moveTo>
                <a:lnTo>
                  <a:pt x="5854754" y="0"/>
                </a:lnTo>
                <a:lnTo>
                  <a:pt x="5854754" y="2427062"/>
                </a:lnTo>
                <a:lnTo>
                  <a:pt x="0" y="2427062"/>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0" id="10"/>
          <p:cNvSpPr/>
          <p:nvPr/>
        </p:nvSpPr>
        <p:spPr>
          <a:xfrm flipH="false" flipV="false" rot="-5400000">
            <a:off x="-2405466" y="8833478"/>
            <a:ext cx="5451057" cy="1417275"/>
          </a:xfrm>
          <a:custGeom>
            <a:avLst/>
            <a:gdLst/>
            <a:ahLst/>
            <a:cxnLst/>
            <a:rect r="r" b="b" t="t" l="l"/>
            <a:pathLst>
              <a:path h="1417275" w="5451057">
                <a:moveTo>
                  <a:pt x="0" y="0"/>
                </a:moveTo>
                <a:lnTo>
                  <a:pt x="5451057" y="0"/>
                </a:lnTo>
                <a:lnTo>
                  <a:pt x="5451057" y="1417275"/>
                </a:lnTo>
                <a:lnTo>
                  <a:pt x="0" y="1417275"/>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1" id="11"/>
          <p:cNvSpPr/>
          <p:nvPr/>
        </p:nvSpPr>
        <p:spPr>
          <a:xfrm flipH="false" flipV="false" rot="-7011319">
            <a:off x="1539163" y="8903384"/>
            <a:ext cx="1739612" cy="2686659"/>
          </a:xfrm>
          <a:custGeom>
            <a:avLst/>
            <a:gdLst/>
            <a:ahLst/>
            <a:cxnLst/>
            <a:rect r="r" b="b" t="t" l="l"/>
            <a:pathLst>
              <a:path h="2686659" w="1739612">
                <a:moveTo>
                  <a:pt x="0" y="0"/>
                </a:moveTo>
                <a:lnTo>
                  <a:pt x="1739611" y="0"/>
                </a:lnTo>
                <a:lnTo>
                  <a:pt x="1739611" y="2686658"/>
                </a:lnTo>
                <a:lnTo>
                  <a:pt x="0" y="2686658"/>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Tree>
  </p:cSld>
  <p:clrMapOvr>
    <a:masterClrMapping/>
  </p:clrMapOvr>
  <p:timing>
    <p:tnLst>
      <p:par>
        <p:cTn dur="indefinite" restart="never" nodeType="tmRoot">
          <p:childTnLst>
            <p:video>
              <p:cMediaNode vol="100000">
                <p:cTn fill="hold" display="false">
                  <p:stCondLst>
                    <p:cond delay="indefinite"/>
                  </p:stCondLst>
                </p:cTn>
                <p:tgtEl>
                  <p:spTgt spid="2"/>
                </p:tgtEl>
              </p:cMediaNode>
            </p:video>
          </p:childTnLst>
        </p:cTn>
      </p:par>
    </p:tnLst>
  </p:timing>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50000"/>
            </a:blip>
            <a:stretch>
              <a:fillRect l="0" t="-15111" r="0" b="-15111"/>
            </a:stretch>
          </a:blipFill>
        </p:spPr>
      </p:sp>
      <p:sp>
        <p:nvSpPr>
          <p:cNvPr name="Freeform 3" id="3"/>
          <p:cNvSpPr/>
          <p:nvPr/>
        </p:nvSpPr>
        <p:spPr>
          <a:xfrm flipH="false" flipV="false" rot="0">
            <a:off x="547561" y="2492607"/>
            <a:ext cx="5493258" cy="7277512"/>
          </a:xfrm>
          <a:custGeom>
            <a:avLst/>
            <a:gdLst/>
            <a:ahLst/>
            <a:cxnLst/>
            <a:rect r="r" b="b" t="t" l="l"/>
            <a:pathLst>
              <a:path h="7277512" w="5493258">
                <a:moveTo>
                  <a:pt x="0" y="0"/>
                </a:moveTo>
                <a:lnTo>
                  <a:pt x="5493258" y="0"/>
                </a:lnTo>
                <a:lnTo>
                  <a:pt x="5493258" y="7277512"/>
                </a:lnTo>
                <a:lnTo>
                  <a:pt x="0" y="7277512"/>
                </a:lnTo>
                <a:lnTo>
                  <a:pt x="0" y="0"/>
                </a:lnTo>
                <a:close/>
              </a:path>
            </a:pathLst>
          </a:custGeom>
          <a:blipFill>
            <a:blip r:embed="rId3">
              <a:alphaModFix amt="51000"/>
            </a:blip>
            <a:stretch>
              <a:fillRect l="-728" t="-11435" r="-728" b="-3294"/>
            </a:stretch>
          </a:blipFill>
          <a:ln cap="sq">
            <a:noFill/>
            <a:prstDash val="solid"/>
            <a:miter/>
          </a:ln>
        </p:spPr>
      </p:sp>
      <p:sp>
        <p:nvSpPr>
          <p:cNvPr name="Freeform 4" id="4"/>
          <p:cNvSpPr/>
          <p:nvPr/>
        </p:nvSpPr>
        <p:spPr>
          <a:xfrm flipH="false" flipV="false" rot="0">
            <a:off x="-659320" y="8796379"/>
            <a:ext cx="5854754" cy="2427062"/>
          </a:xfrm>
          <a:custGeom>
            <a:avLst/>
            <a:gdLst/>
            <a:ahLst/>
            <a:cxnLst/>
            <a:rect r="r" b="b" t="t" l="l"/>
            <a:pathLst>
              <a:path h="2427062" w="5854754">
                <a:moveTo>
                  <a:pt x="0" y="0"/>
                </a:moveTo>
                <a:lnTo>
                  <a:pt x="5854754" y="0"/>
                </a:lnTo>
                <a:lnTo>
                  <a:pt x="5854754" y="2427062"/>
                </a:lnTo>
                <a:lnTo>
                  <a:pt x="0" y="242706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6545725" y="-2057400"/>
            <a:ext cx="3811334" cy="4114800"/>
          </a:xfrm>
          <a:custGeom>
            <a:avLst/>
            <a:gdLst/>
            <a:ahLst/>
            <a:cxnLst/>
            <a:rect r="r" b="b" t="t" l="l"/>
            <a:pathLst>
              <a:path h="4114800" w="3811334">
                <a:moveTo>
                  <a:pt x="0" y="0"/>
                </a:moveTo>
                <a:lnTo>
                  <a:pt x="3811333" y="0"/>
                </a:lnTo>
                <a:lnTo>
                  <a:pt x="3811333" y="4114800"/>
                </a:lnTo>
                <a:lnTo>
                  <a:pt x="0" y="4114800"/>
                </a:lnTo>
                <a:lnTo>
                  <a:pt x="0" y="0"/>
                </a:lnTo>
                <a:close/>
              </a:path>
            </a:pathLst>
          </a:custGeom>
          <a:blipFill>
            <a:blip r:embed="rId6">
              <a:alphaModFix amt="56000"/>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542259">
            <a:off x="15289261" y="-22495"/>
            <a:ext cx="2512738" cy="1674112"/>
          </a:xfrm>
          <a:custGeom>
            <a:avLst/>
            <a:gdLst/>
            <a:ahLst/>
            <a:cxnLst/>
            <a:rect r="r" b="b" t="t" l="l"/>
            <a:pathLst>
              <a:path h="1674112" w="2512738">
                <a:moveTo>
                  <a:pt x="0" y="0"/>
                </a:moveTo>
                <a:lnTo>
                  <a:pt x="2512738" y="0"/>
                </a:lnTo>
                <a:lnTo>
                  <a:pt x="2512738" y="1674112"/>
                </a:lnTo>
                <a:lnTo>
                  <a:pt x="0" y="1674112"/>
                </a:lnTo>
                <a:lnTo>
                  <a:pt x="0" y="0"/>
                </a:lnTo>
                <a:close/>
              </a:path>
            </a:pathLst>
          </a:custGeom>
          <a:blipFill>
            <a:blip r:embed="rId8"/>
            <a:stretch>
              <a:fillRect l="0" t="0" r="0" b="0"/>
            </a:stretch>
          </a:blipFill>
        </p:spPr>
      </p:sp>
      <p:sp>
        <p:nvSpPr>
          <p:cNvPr name="Freeform 7" id="7"/>
          <p:cNvSpPr/>
          <p:nvPr/>
        </p:nvSpPr>
        <p:spPr>
          <a:xfrm flipH="false" flipV="false" rot="0">
            <a:off x="12190413" y="2492607"/>
            <a:ext cx="5421321" cy="7277512"/>
          </a:xfrm>
          <a:custGeom>
            <a:avLst/>
            <a:gdLst/>
            <a:ahLst/>
            <a:cxnLst/>
            <a:rect r="r" b="b" t="t" l="l"/>
            <a:pathLst>
              <a:path h="7277512" w="5421321">
                <a:moveTo>
                  <a:pt x="0" y="0"/>
                </a:moveTo>
                <a:lnTo>
                  <a:pt x="5421321" y="0"/>
                </a:lnTo>
                <a:lnTo>
                  <a:pt x="5421321" y="7277512"/>
                </a:lnTo>
                <a:lnTo>
                  <a:pt x="0" y="7277512"/>
                </a:lnTo>
                <a:lnTo>
                  <a:pt x="0" y="0"/>
                </a:lnTo>
                <a:close/>
              </a:path>
            </a:pathLst>
          </a:custGeom>
          <a:blipFill>
            <a:blip r:embed="rId9">
              <a:alphaModFix amt="51000"/>
            </a:blip>
            <a:stretch>
              <a:fillRect l="0" t="-11435" r="-1326" b="-1647"/>
            </a:stretch>
          </a:blipFill>
          <a:ln cap="sq">
            <a:noFill/>
            <a:prstDash val="solid"/>
            <a:miter/>
          </a:ln>
        </p:spPr>
      </p:sp>
      <p:sp>
        <p:nvSpPr>
          <p:cNvPr name="Freeform 8" id="8"/>
          <p:cNvSpPr/>
          <p:nvPr/>
        </p:nvSpPr>
        <p:spPr>
          <a:xfrm flipH="false" flipV="false" rot="0">
            <a:off x="14331923" y="8556588"/>
            <a:ext cx="5854754" cy="2427062"/>
          </a:xfrm>
          <a:custGeom>
            <a:avLst/>
            <a:gdLst/>
            <a:ahLst/>
            <a:cxnLst/>
            <a:rect r="r" b="b" t="t" l="l"/>
            <a:pathLst>
              <a:path h="2427062" w="5854754">
                <a:moveTo>
                  <a:pt x="0" y="0"/>
                </a:moveTo>
                <a:lnTo>
                  <a:pt x="5854754" y="0"/>
                </a:lnTo>
                <a:lnTo>
                  <a:pt x="5854754" y="2427062"/>
                </a:lnTo>
                <a:lnTo>
                  <a:pt x="0" y="242706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6374131" y="2492607"/>
            <a:ext cx="5482971" cy="7277512"/>
          </a:xfrm>
          <a:custGeom>
            <a:avLst/>
            <a:gdLst/>
            <a:ahLst/>
            <a:cxnLst/>
            <a:rect r="r" b="b" t="t" l="l"/>
            <a:pathLst>
              <a:path h="7277512" w="5482971">
                <a:moveTo>
                  <a:pt x="0" y="0"/>
                </a:moveTo>
                <a:lnTo>
                  <a:pt x="5482971" y="0"/>
                </a:lnTo>
                <a:lnTo>
                  <a:pt x="5482971" y="7277512"/>
                </a:lnTo>
                <a:lnTo>
                  <a:pt x="0" y="7277512"/>
                </a:lnTo>
                <a:lnTo>
                  <a:pt x="0" y="0"/>
                </a:lnTo>
                <a:close/>
              </a:path>
            </a:pathLst>
          </a:custGeom>
          <a:blipFill>
            <a:blip r:embed="rId10">
              <a:alphaModFix amt="51000"/>
            </a:blip>
            <a:stretch>
              <a:fillRect l="0" t="-8477" r="0" b="-4604"/>
            </a:stretch>
          </a:blipFill>
        </p:spPr>
      </p:sp>
      <p:sp>
        <p:nvSpPr>
          <p:cNvPr name="TextBox 10" id="10"/>
          <p:cNvSpPr txBox="true"/>
          <p:nvPr/>
        </p:nvSpPr>
        <p:spPr>
          <a:xfrm rot="0">
            <a:off x="1028700" y="871711"/>
            <a:ext cx="9421498" cy="1003935"/>
          </a:xfrm>
          <a:prstGeom prst="rect">
            <a:avLst/>
          </a:prstGeom>
        </p:spPr>
        <p:txBody>
          <a:bodyPr anchor="t" rtlCol="false" tIns="0" lIns="0" bIns="0" rIns="0">
            <a:spAutoFit/>
          </a:bodyPr>
          <a:lstStyle/>
          <a:p>
            <a:pPr>
              <a:lnSpc>
                <a:spcPts val="7769"/>
              </a:lnSpc>
            </a:pPr>
            <a:r>
              <a:rPr lang="en-US" sz="6999">
                <a:solidFill>
                  <a:srgbClr val="503A2E"/>
                </a:solidFill>
                <a:latin typeface="Gotham Heavy"/>
              </a:rPr>
              <a:t>Problem Statement</a:t>
            </a:r>
          </a:p>
        </p:txBody>
      </p:sp>
      <p:sp>
        <p:nvSpPr>
          <p:cNvPr name="TextBox 11" id="11"/>
          <p:cNvSpPr txBox="true"/>
          <p:nvPr/>
        </p:nvSpPr>
        <p:spPr>
          <a:xfrm rot="0">
            <a:off x="849479" y="4396458"/>
            <a:ext cx="4889424" cy="3520080"/>
          </a:xfrm>
          <a:prstGeom prst="rect">
            <a:avLst/>
          </a:prstGeom>
        </p:spPr>
        <p:txBody>
          <a:bodyPr anchor="t" rtlCol="false" tIns="0" lIns="0" bIns="0" rIns="0">
            <a:spAutoFit/>
          </a:bodyPr>
          <a:lstStyle/>
          <a:p>
            <a:pPr algn="l" marL="0" indent="0" lvl="0">
              <a:lnSpc>
                <a:spcPts val="3914"/>
              </a:lnSpc>
              <a:spcBef>
                <a:spcPct val="0"/>
              </a:spcBef>
            </a:pPr>
            <a:r>
              <a:rPr lang="en-US" sz="2609" spc="156" strike="noStrike" u="none">
                <a:solidFill>
                  <a:srgbClr val="503A2E"/>
                </a:solidFill>
                <a:latin typeface="Agrandir Bold"/>
              </a:rPr>
              <a:t>Highlight the need to understand common concerns, questions, and discussions about breast cancer on social media platforms like Reddit.</a:t>
            </a:r>
          </a:p>
          <a:p>
            <a:pPr algn="l" marL="0" indent="0" lvl="0">
              <a:lnSpc>
                <a:spcPts val="3914"/>
              </a:lnSpc>
              <a:spcBef>
                <a:spcPct val="0"/>
              </a:spcBef>
            </a:pPr>
          </a:p>
        </p:txBody>
      </p:sp>
      <p:sp>
        <p:nvSpPr>
          <p:cNvPr name="TextBox 12" id="12"/>
          <p:cNvSpPr txBox="true"/>
          <p:nvPr/>
        </p:nvSpPr>
        <p:spPr>
          <a:xfrm rot="0">
            <a:off x="6839485" y="4564311"/>
            <a:ext cx="4552262" cy="2529480"/>
          </a:xfrm>
          <a:prstGeom prst="rect">
            <a:avLst/>
          </a:prstGeom>
        </p:spPr>
        <p:txBody>
          <a:bodyPr anchor="t" rtlCol="false" tIns="0" lIns="0" bIns="0" rIns="0">
            <a:spAutoFit/>
          </a:bodyPr>
          <a:lstStyle/>
          <a:p>
            <a:pPr algn="l" marL="0" indent="0" lvl="0">
              <a:lnSpc>
                <a:spcPts val="3914"/>
              </a:lnSpc>
              <a:spcBef>
                <a:spcPct val="0"/>
              </a:spcBef>
            </a:pPr>
            <a:r>
              <a:rPr lang="en-US" sz="2609" spc="156">
                <a:solidFill>
                  <a:srgbClr val="503A2E"/>
                </a:solidFill>
                <a:latin typeface="Agrandir Bold"/>
              </a:rPr>
              <a:t>Helping doctors to create a better understanding of public questions regarding the cancer treatment</a:t>
            </a:r>
          </a:p>
        </p:txBody>
      </p:sp>
      <p:sp>
        <p:nvSpPr>
          <p:cNvPr name="TextBox 13" id="13"/>
          <p:cNvSpPr txBox="true"/>
          <p:nvPr/>
        </p:nvSpPr>
        <p:spPr>
          <a:xfrm rot="0">
            <a:off x="12665047" y="4396458"/>
            <a:ext cx="4594253" cy="2529480"/>
          </a:xfrm>
          <a:prstGeom prst="rect">
            <a:avLst/>
          </a:prstGeom>
        </p:spPr>
        <p:txBody>
          <a:bodyPr anchor="t" rtlCol="false" tIns="0" lIns="0" bIns="0" rIns="0">
            <a:spAutoFit/>
          </a:bodyPr>
          <a:lstStyle/>
          <a:p>
            <a:pPr algn="l" marL="0" indent="0" lvl="0">
              <a:lnSpc>
                <a:spcPts val="3914"/>
              </a:lnSpc>
              <a:spcBef>
                <a:spcPct val="0"/>
              </a:spcBef>
            </a:pPr>
            <a:r>
              <a:rPr lang="en-US" sz="2609" spc="156">
                <a:solidFill>
                  <a:srgbClr val="503A2E"/>
                </a:solidFill>
                <a:latin typeface="Agrandir Bold"/>
              </a:rPr>
              <a:t>Assisting in pinpointing public needs by analyzing the types of questions asked and the responses given.</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35000"/>
            </a:blip>
            <a:stretch>
              <a:fillRect l="0" t="-9111" r="0" b="-9111"/>
            </a:stretch>
          </a:blipFill>
        </p:spPr>
      </p:sp>
      <p:sp>
        <p:nvSpPr>
          <p:cNvPr name="Freeform 3" id="3"/>
          <p:cNvSpPr/>
          <p:nvPr/>
        </p:nvSpPr>
        <p:spPr>
          <a:xfrm flipH="false" flipV="false" rot="0">
            <a:off x="8990266" y="-2623185"/>
            <a:ext cx="3811334" cy="4114800"/>
          </a:xfrm>
          <a:custGeom>
            <a:avLst/>
            <a:gdLst/>
            <a:ahLst/>
            <a:cxnLst/>
            <a:rect r="r" b="b" t="t" l="l"/>
            <a:pathLst>
              <a:path h="4114800" w="3811334">
                <a:moveTo>
                  <a:pt x="0" y="0"/>
                </a:moveTo>
                <a:lnTo>
                  <a:pt x="3811334" y="0"/>
                </a:lnTo>
                <a:lnTo>
                  <a:pt x="3811334"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5842290" y="7835764"/>
            <a:ext cx="3393060" cy="3663223"/>
          </a:xfrm>
          <a:custGeom>
            <a:avLst/>
            <a:gdLst/>
            <a:ahLst/>
            <a:cxnLst/>
            <a:rect r="r" b="b" t="t" l="l"/>
            <a:pathLst>
              <a:path h="3663223" w="3393060">
                <a:moveTo>
                  <a:pt x="0" y="0"/>
                </a:moveTo>
                <a:lnTo>
                  <a:pt x="3393060" y="0"/>
                </a:lnTo>
                <a:lnTo>
                  <a:pt x="3393060" y="3663223"/>
                </a:lnTo>
                <a:lnTo>
                  <a:pt x="0" y="366322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5" id="5"/>
          <p:cNvSpPr txBox="true"/>
          <p:nvPr/>
        </p:nvSpPr>
        <p:spPr>
          <a:xfrm rot="0">
            <a:off x="1028700" y="1305282"/>
            <a:ext cx="8750882" cy="1003935"/>
          </a:xfrm>
          <a:prstGeom prst="rect">
            <a:avLst/>
          </a:prstGeom>
        </p:spPr>
        <p:txBody>
          <a:bodyPr anchor="t" rtlCol="false" tIns="0" lIns="0" bIns="0" rIns="0">
            <a:spAutoFit/>
          </a:bodyPr>
          <a:lstStyle/>
          <a:p>
            <a:pPr>
              <a:lnSpc>
                <a:spcPts val="7769"/>
              </a:lnSpc>
            </a:pPr>
            <a:r>
              <a:rPr lang="en-US" sz="6999">
                <a:solidFill>
                  <a:srgbClr val="47302B"/>
                </a:solidFill>
                <a:latin typeface="Gotham Heavy"/>
              </a:rPr>
              <a:t>Data Description</a:t>
            </a:r>
          </a:p>
        </p:txBody>
      </p:sp>
      <p:sp>
        <p:nvSpPr>
          <p:cNvPr name="TextBox 6" id="6"/>
          <p:cNvSpPr txBox="true"/>
          <p:nvPr/>
        </p:nvSpPr>
        <p:spPr>
          <a:xfrm rot="0">
            <a:off x="884825" y="2491208"/>
            <a:ext cx="17403175" cy="6946430"/>
          </a:xfrm>
          <a:prstGeom prst="rect">
            <a:avLst/>
          </a:prstGeom>
        </p:spPr>
        <p:txBody>
          <a:bodyPr anchor="t" rtlCol="false" tIns="0" lIns="0" bIns="0" rIns="0">
            <a:spAutoFit/>
          </a:bodyPr>
          <a:lstStyle/>
          <a:p>
            <a:pPr>
              <a:lnSpc>
                <a:spcPts val="6918"/>
              </a:lnSpc>
            </a:pPr>
            <a:r>
              <a:rPr lang="en-US" sz="3408">
                <a:solidFill>
                  <a:srgbClr val="000000"/>
                </a:solidFill>
                <a:latin typeface="Arimo"/>
              </a:rPr>
              <a:t>•Dataset contains subreddit data of questions and their respective comments on breast cancer posted by the public </a:t>
            </a:r>
          </a:p>
          <a:p>
            <a:pPr>
              <a:lnSpc>
                <a:spcPts val="6918"/>
              </a:lnSpc>
            </a:pPr>
            <a:r>
              <a:rPr lang="en-US" sz="3408">
                <a:solidFill>
                  <a:srgbClr val="000000"/>
                </a:solidFill>
                <a:latin typeface="Arimo"/>
              </a:rPr>
              <a:t>• Once merged with its corresponding questions the total dataset comprises 65506 rows </a:t>
            </a:r>
          </a:p>
          <a:p>
            <a:pPr>
              <a:lnSpc>
                <a:spcPts val="6918"/>
              </a:lnSpc>
            </a:pPr>
            <a:r>
              <a:rPr lang="en-US" sz="3408">
                <a:solidFill>
                  <a:srgbClr val="000000"/>
                </a:solidFill>
                <a:latin typeface="Arimo"/>
              </a:rPr>
              <a:t>•Every question contains comments, title, score, and controversiality value.</a:t>
            </a:r>
          </a:p>
          <a:p>
            <a:pPr>
              <a:lnSpc>
                <a:spcPts val="6918"/>
              </a:lnSpc>
            </a:pPr>
            <a:r>
              <a:rPr lang="en-US" sz="3408">
                <a:solidFill>
                  <a:srgbClr val="000000"/>
                </a:solidFill>
                <a:latin typeface="Arimo"/>
              </a:rPr>
              <a:t>•Public discussion/conversation on breast cancer its symptoms, post-treatment procedure, personal stories, etc.,</a:t>
            </a:r>
          </a:p>
          <a:p>
            <a:pPr>
              <a:lnSpc>
                <a:spcPts val="6918"/>
              </a:lnSpc>
            </a:pPr>
            <a:r>
              <a:rPr lang="en-US" sz="3408">
                <a:solidFill>
                  <a:srgbClr val="000000"/>
                </a:solidFill>
                <a:latin typeface="Arimo"/>
              </a:rPr>
              <a:t>•Brings motivation to the project by being a real-time use case</a:t>
            </a:r>
          </a:p>
          <a:p>
            <a:pPr>
              <a:lnSpc>
                <a:spcPts val="6918"/>
              </a:lnSpc>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27000"/>
            </a:blip>
            <a:stretch>
              <a:fillRect l="0" t="-9333" r="0" b="-9333"/>
            </a:stretch>
          </a:blipFill>
        </p:spPr>
      </p:sp>
      <p:grpSp>
        <p:nvGrpSpPr>
          <p:cNvPr name="Group 3" id="3"/>
          <p:cNvGrpSpPr/>
          <p:nvPr/>
        </p:nvGrpSpPr>
        <p:grpSpPr>
          <a:xfrm rot="0">
            <a:off x="153871" y="2220235"/>
            <a:ext cx="3638540" cy="4844319"/>
            <a:chOff x="0" y="0"/>
            <a:chExt cx="4851387" cy="6459091"/>
          </a:xfrm>
        </p:grpSpPr>
        <p:pic>
          <p:nvPicPr>
            <p:cNvPr name="Picture 4" id="4"/>
            <p:cNvPicPr>
              <a:picLocks noChangeAspect="true"/>
            </p:cNvPicPr>
            <p:nvPr/>
          </p:nvPicPr>
          <p:blipFill>
            <a:blip r:embed="rId3"/>
            <a:srcRect l="0" t="0" r="0" b="0"/>
            <a:stretch>
              <a:fillRect/>
            </a:stretch>
          </p:blipFill>
          <p:spPr>
            <a:xfrm flipH="false" flipV="false" rot="0">
              <a:off x="0" y="0"/>
              <a:ext cx="4851387" cy="1557550"/>
            </a:xfrm>
            <a:prstGeom prst="rect">
              <a:avLst/>
            </a:prstGeom>
          </p:spPr>
        </p:pic>
        <p:sp>
          <p:nvSpPr>
            <p:cNvPr name="TextBox 5" id="5"/>
            <p:cNvSpPr txBox="true"/>
            <p:nvPr/>
          </p:nvSpPr>
          <p:spPr>
            <a:xfrm rot="0">
              <a:off x="247564" y="417451"/>
              <a:ext cx="3366004" cy="653411"/>
            </a:xfrm>
            <a:prstGeom prst="rect">
              <a:avLst/>
            </a:prstGeom>
          </p:spPr>
          <p:txBody>
            <a:bodyPr anchor="t" rtlCol="false" tIns="0" lIns="0" bIns="0" rIns="0">
              <a:spAutoFit/>
            </a:bodyPr>
            <a:lstStyle/>
            <a:p>
              <a:pPr algn="ctr">
                <a:lnSpc>
                  <a:spcPts val="4095"/>
                </a:lnSpc>
              </a:pPr>
              <a:r>
                <a:rPr lang="en-US" sz="2925">
                  <a:solidFill>
                    <a:srgbClr val="503A2E"/>
                  </a:solidFill>
                  <a:latin typeface="Arimo Bold"/>
                </a:rPr>
                <a:t>Data Profiling</a:t>
              </a:r>
            </a:p>
          </p:txBody>
        </p:sp>
        <p:sp>
          <p:nvSpPr>
            <p:cNvPr name="Freeform 6" id="6"/>
            <p:cNvSpPr/>
            <p:nvPr/>
          </p:nvSpPr>
          <p:spPr>
            <a:xfrm flipH="false" flipV="false" rot="0">
              <a:off x="302578" y="1931969"/>
              <a:ext cx="568646" cy="560375"/>
            </a:xfrm>
            <a:custGeom>
              <a:avLst/>
              <a:gdLst/>
              <a:ahLst/>
              <a:cxnLst/>
              <a:rect r="r" b="b" t="t" l="l"/>
              <a:pathLst>
                <a:path h="560375" w="568646">
                  <a:moveTo>
                    <a:pt x="0" y="0"/>
                  </a:moveTo>
                  <a:lnTo>
                    <a:pt x="568646" y="0"/>
                  </a:lnTo>
                  <a:lnTo>
                    <a:pt x="568646" y="560375"/>
                  </a:lnTo>
                  <a:lnTo>
                    <a:pt x="0" y="56037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7" id="7"/>
            <p:cNvSpPr txBox="true"/>
            <p:nvPr/>
          </p:nvSpPr>
          <p:spPr>
            <a:xfrm rot="0">
              <a:off x="1107447" y="1855769"/>
              <a:ext cx="3359266" cy="4603323"/>
            </a:xfrm>
            <a:prstGeom prst="rect">
              <a:avLst/>
            </a:prstGeom>
          </p:spPr>
          <p:txBody>
            <a:bodyPr anchor="t" rtlCol="false" tIns="0" lIns="0" bIns="0" rIns="0">
              <a:spAutoFit/>
            </a:bodyPr>
            <a:lstStyle/>
            <a:p>
              <a:pPr marL="0" indent="0" lvl="0">
                <a:lnSpc>
                  <a:spcPts val="3955"/>
                </a:lnSpc>
                <a:spcBef>
                  <a:spcPct val="0"/>
                </a:spcBef>
              </a:pPr>
              <a:r>
                <a:rPr lang="en-US" sz="2825" strike="noStrike" u="none">
                  <a:solidFill>
                    <a:srgbClr val="503A2E"/>
                  </a:solidFill>
                  <a:latin typeface="Arimo Bold"/>
                </a:rPr>
                <a:t>Stopwords</a:t>
              </a:r>
            </a:p>
            <a:p>
              <a:pPr marL="0" indent="0" lvl="0">
                <a:lnSpc>
                  <a:spcPts val="3955"/>
                </a:lnSpc>
                <a:spcBef>
                  <a:spcPct val="0"/>
                </a:spcBef>
              </a:pPr>
              <a:r>
                <a:rPr lang="en-US" sz="2825" strike="noStrike" u="none">
                  <a:solidFill>
                    <a:srgbClr val="503A2E"/>
                  </a:solidFill>
                  <a:latin typeface="Arimo Bold"/>
                </a:rPr>
                <a:t>Lemmatization</a:t>
              </a:r>
            </a:p>
            <a:p>
              <a:pPr marL="0" indent="0" lvl="0">
                <a:lnSpc>
                  <a:spcPts val="3955"/>
                </a:lnSpc>
                <a:spcBef>
                  <a:spcPct val="0"/>
                </a:spcBef>
              </a:pPr>
              <a:r>
                <a:rPr lang="en-US" sz="2825" strike="noStrike" u="none">
                  <a:solidFill>
                    <a:srgbClr val="503A2E"/>
                  </a:solidFill>
                  <a:latin typeface="Arimo Bold"/>
                </a:rPr>
                <a:t>Balancing Data</a:t>
              </a:r>
            </a:p>
            <a:p>
              <a:pPr marL="0" indent="0" lvl="0">
                <a:lnSpc>
                  <a:spcPts val="3955"/>
                </a:lnSpc>
                <a:spcBef>
                  <a:spcPct val="0"/>
                </a:spcBef>
              </a:pPr>
            </a:p>
            <a:p>
              <a:pPr marL="0" indent="0" lvl="0">
                <a:lnSpc>
                  <a:spcPts val="3955"/>
                </a:lnSpc>
                <a:spcBef>
                  <a:spcPct val="0"/>
                </a:spcBef>
              </a:pPr>
            </a:p>
            <a:p>
              <a:pPr marL="0" indent="0" lvl="0">
                <a:lnSpc>
                  <a:spcPts val="3955"/>
                </a:lnSpc>
                <a:spcBef>
                  <a:spcPct val="0"/>
                </a:spcBef>
              </a:pPr>
            </a:p>
          </p:txBody>
        </p:sp>
        <p:sp>
          <p:nvSpPr>
            <p:cNvPr name="Freeform 8" id="8"/>
            <p:cNvSpPr/>
            <p:nvPr/>
          </p:nvSpPr>
          <p:spPr>
            <a:xfrm flipH="false" flipV="false" rot="0">
              <a:off x="302578" y="2684440"/>
              <a:ext cx="568646" cy="560375"/>
            </a:xfrm>
            <a:custGeom>
              <a:avLst/>
              <a:gdLst/>
              <a:ahLst/>
              <a:cxnLst/>
              <a:rect r="r" b="b" t="t" l="l"/>
              <a:pathLst>
                <a:path h="560375" w="568646">
                  <a:moveTo>
                    <a:pt x="0" y="0"/>
                  </a:moveTo>
                  <a:lnTo>
                    <a:pt x="568646" y="0"/>
                  </a:lnTo>
                  <a:lnTo>
                    <a:pt x="568646" y="560375"/>
                  </a:lnTo>
                  <a:lnTo>
                    <a:pt x="0" y="56037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302578" y="3428883"/>
              <a:ext cx="568646" cy="560375"/>
            </a:xfrm>
            <a:custGeom>
              <a:avLst/>
              <a:gdLst/>
              <a:ahLst/>
              <a:cxnLst/>
              <a:rect r="r" b="b" t="t" l="l"/>
              <a:pathLst>
                <a:path h="560375" w="568646">
                  <a:moveTo>
                    <a:pt x="0" y="0"/>
                  </a:moveTo>
                  <a:lnTo>
                    <a:pt x="568646" y="0"/>
                  </a:lnTo>
                  <a:lnTo>
                    <a:pt x="568646" y="560374"/>
                  </a:lnTo>
                  <a:lnTo>
                    <a:pt x="0" y="56037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sp>
        <p:nvSpPr>
          <p:cNvPr name="TextBox 10" id="10"/>
          <p:cNvSpPr txBox="true"/>
          <p:nvPr/>
        </p:nvSpPr>
        <p:spPr>
          <a:xfrm rot="0">
            <a:off x="309327" y="556260"/>
            <a:ext cx="16230600" cy="1003935"/>
          </a:xfrm>
          <a:prstGeom prst="rect">
            <a:avLst/>
          </a:prstGeom>
        </p:spPr>
        <p:txBody>
          <a:bodyPr anchor="t" rtlCol="false" tIns="0" lIns="0" bIns="0" rIns="0">
            <a:spAutoFit/>
          </a:bodyPr>
          <a:lstStyle/>
          <a:p>
            <a:pPr algn="l" marL="0" indent="0" lvl="0">
              <a:lnSpc>
                <a:spcPts val="7769"/>
              </a:lnSpc>
              <a:spcBef>
                <a:spcPct val="0"/>
              </a:spcBef>
            </a:pPr>
            <a:r>
              <a:rPr lang="en-US" sz="6999">
                <a:solidFill>
                  <a:srgbClr val="503A2E"/>
                </a:solidFill>
                <a:latin typeface="Gotham Heavy"/>
              </a:rPr>
              <a:t>Text</a:t>
            </a:r>
            <a:r>
              <a:rPr lang="en-US" sz="6999" strike="noStrike" u="none">
                <a:solidFill>
                  <a:srgbClr val="503A2E"/>
                </a:solidFill>
                <a:latin typeface="Gotham Heavy"/>
              </a:rPr>
              <a:t> Mining Methods</a:t>
            </a:r>
          </a:p>
        </p:txBody>
      </p:sp>
      <p:grpSp>
        <p:nvGrpSpPr>
          <p:cNvPr name="Group 11" id="11"/>
          <p:cNvGrpSpPr/>
          <p:nvPr/>
        </p:nvGrpSpPr>
        <p:grpSpPr>
          <a:xfrm rot="0">
            <a:off x="3792411" y="4688117"/>
            <a:ext cx="3666601" cy="4360920"/>
            <a:chOff x="0" y="0"/>
            <a:chExt cx="4888801" cy="5814559"/>
          </a:xfrm>
        </p:grpSpPr>
        <p:pic>
          <p:nvPicPr>
            <p:cNvPr name="Picture 12" id="12"/>
            <p:cNvPicPr>
              <a:picLocks noChangeAspect="true"/>
            </p:cNvPicPr>
            <p:nvPr/>
          </p:nvPicPr>
          <p:blipFill>
            <a:blip r:embed="rId3"/>
            <a:srcRect l="0" t="0" r="0" b="0"/>
            <a:stretch>
              <a:fillRect/>
            </a:stretch>
          </p:blipFill>
          <p:spPr>
            <a:xfrm flipH="false" flipV="false" rot="0">
              <a:off x="0" y="0"/>
              <a:ext cx="4888801" cy="1569563"/>
            </a:xfrm>
            <a:prstGeom prst="rect">
              <a:avLst/>
            </a:prstGeom>
          </p:spPr>
        </p:pic>
        <p:sp>
          <p:nvSpPr>
            <p:cNvPr name="TextBox 13" id="13"/>
            <p:cNvSpPr txBox="true"/>
            <p:nvPr/>
          </p:nvSpPr>
          <p:spPr>
            <a:xfrm rot="0">
              <a:off x="249473" y="411660"/>
              <a:ext cx="3391963" cy="674872"/>
            </a:xfrm>
            <a:prstGeom prst="rect">
              <a:avLst/>
            </a:prstGeom>
          </p:spPr>
          <p:txBody>
            <a:bodyPr anchor="t" rtlCol="false" tIns="0" lIns="0" bIns="0" rIns="0">
              <a:spAutoFit/>
            </a:bodyPr>
            <a:lstStyle/>
            <a:p>
              <a:pPr algn="ctr">
                <a:lnSpc>
                  <a:spcPts val="4126"/>
                </a:lnSpc>
              </a:pPr>
              <a:r>
                <a:rPr lang="en-US" sz="2947">
                  <a:solidFill>
                    <a:srgbClr val="503A2E"/>
                  </a:solidFill>
                  <a:latin typeface="Arimo Bold"/>
                </a:rPr>
                <a:t>Vectorization</a:t>
              </a:r>
            </a:p>
          </p:txBody>
        </p:sp>
        <p:sp>
          <p:nvSpPr>
            <p:cNvPr name="Freeform 14" id="14"/>
            <p:cNvSpPr/>
            <p:nvPr/>
          </p:nvSpPr>
          <p:spPr>
            <a:xfrm flipH="false" flipV="false" rot="0">
              <a:off x="304911" y="1946869"/>
              <a:ext cx="543648" cy="535740"/>
            </a:xfrm>
            <a:custGeom>
              <a:avLst/>
              <a:gdLst/>
              <a:ahLst/>
              <a:cxnLst/>
              <a:rect r="r" b="b" t="t" l="l"/>
              <a:pathLst>
                <a:path h="535740" w="543648">
                  <a:moveTo>
                    <a:pt x="0" y="0"/>
                  </a:moveTo>
                  <a:lnTo>
                    <a:pt x="543648" y="0"/>
                  </a:lnTo>
                  <a:lnTo>
                    <a:pt x="543648" y="535740"/>
                  </a:lnTo>
                  <a:lnTo>
                    <a:pt x="0" y="53574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5" id="15"/>
            <p:cNvSpPr txBox="true"/>
            <p:nvPr/>
          </p:nvSpPr>
          <p:spPr>
            <a:xfrm rot="0">
              <a:off x="1074398" y="1870669"/>
              <a:ext cx="3814403" cy="3943891"/>
            </a:xfrm>
            <a:prstGeom prst="rect">
              <a:avLst/>
            </a:prstGeom>
          </p:spPr>
          <p:txBody>
            <a:bodyPr anchor="t" rtlCol="false" tIns="0" lIns="0" bIns="0" rIns="0">
              <a:spAutoFit/>
            </a:bodyPr>
            <a:lstStyle/>
            <a:p>
              <a:pPr marL="0" indent="0" lvl="0">
                <a:lnSpc>
                  <a:spcPts val="3915"/>
                </a:lnSpc>
                <a:spcBef>
                  <a:spcPct val="0"/>
                </a:spcBef>
              </a:pPr>
              <a:r>
                <a:rPr lang="en-US" sz="2796">
                  <a:solidFill>
                    <a:srgbClr val="503A2E"/>
                  </a:solidFill>
                  <a:latin typeface="Arimo Bold"/>
                </a:rPr>
                <a:t>TFIDF</a:t>
              </a:r>
            </a:p>
            <a:p>
              <a:pPr marL="0" indent="0" lvl="0">
                <a:lnSpc>
                  <a:spcPts val="3915"/>
                </a:lnSpc>
                <a:spcBef>
                  <a:spcPct val="0"/>
                </a:spcBef>
              </a:pPr>
              <a:r>
                <a:rPr lang="en-US" sz="2796" strike="noStrike" u="none">
                  <a:solidFill>
                    <a:srgbClr val="503A2E"/>
                  </a:solidFill>
                  <a:latin typeface="Arimo Bold"/>
                </a:rPr>
                <a:t>Count Vectorizer</a:t>
              </a:r>
            </a:p>
            <a:p>
              <a:pPr marL="0" indent="0" lvl="0">
                <a:lnSpc>
                  <a:spcPts val="3915"/>
                </a:lnSpc>
                <a:spcBef>
                  <a:spcPct val="0"/>
                </a:spcBef>
              </a:pPr>
              <a:r>
                <a:rPr lang="en-US" sz="2796" strike="noStrike" u="none">
                  <a:solidFill>
                    <a:srgbClr val="503A2E"/>
                  </a:solidFill>
                  <a:latin typeface="Arimo Bold"/>
                </a:rPr>
                <a:t>Word2Vec</a:t>
              </a:r>
            </a:p>
            <a:p>
              <a:pPr marL="0" indent="0" lvl="0">
                <a:lnSpc>
                  <a:spcPts val="3915"/>
                </a:lnSpc>
                <a:spcBef>
                  <a:spcPct val="0"/>
                </a:spcBef>
              </a:pPr>
            </a:p>
            <a:p>
              <a:pPr marL="0" indent="0" lvl="0">
                <a:lnSpc>
                  <a:spcPts val="3915"/>
                </a:lnSpc>
                <a:spcBef>
                  <a:spcPct val="0"/>
                </a:spcBef>
              </a:pPr>
            </a:p>
            <a:p>
              <a:pPr marL="0" indent="0" lvl="0">
                <a:lnSpc>
                  <a:spcPts val="3915"/>
                </a:lnSpc>
                <a:spcBef>
                  <a:spcPct val="0"/>
                </a:spcBef>
              </a:pPr>
            </a:p>
          </p:txBody>
        </p:sp>
        <p:sp>
          <p:nvSpPr>
            <p:cNvPr name="Freeform 16" id="16"/>
            <p:cNvSpPr/>
            <p:nvPr/>
          </p:nvSpPr>
          <p:spPr>
            <a:xfrm flipH="false" flipV="false" rot="0">
              <a:off x="304911" y="2666261"/>
              <a:ext cx="543648" cy="535740"/>
            </a:xfrm>
            <a:custGeom>
              <a:avLst/>
              <a:gdLst/>
              <a:ahLst/>
              <a:cxnLst/>
              <a:rect r="r" b="b" t="t" l="l"/>
              <a:pathLst>
                <a:path h="535740" w="543648">
                  <a:moveTo>
                    <a:pt x="0" y="0"/>
                  </a:moveTo>
                  <a:lnTo>
                    <a:pt x="543648" y="0"/>
                  </a:lnTo>
                  <a:lnTo>
                    <a:pt x="543648" y="535740"/>
                  </a:lnTo>
                  <a:lnTo>
                    <a:pt x="0" y="53574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7" id="17"/>
            <p:cNvSpPr/>
            <p:nvPr/>
          </p:nvSpPr>
          <p:spPr>
            <a:xfrm flipH="false" flipV="false" rot="0">
              <a:off x="304911" y="3377977"/>
              <a:ext cx="543648" cy="535740"/>
            </a:xfrm>
            <a:custGeom>
              <a:avLst/>
              <a:gdLst/>
              <a:ahLst/>
              <a:cxnLst/>
              <a:rect r="r" b="b" t="t" l="l"/>
              <a:pathLst>
                <a:path h="535740" w="543648">
                  <a:moveTo>
                    <a:pt x="0" y="0"/>
                  </a:moveTo>
                  <a:lnTo>
                    <a:pt x="543648" y="0"/>
                  </a:lnTo>
                  <a:lnTo>
                    <a:pt x="543648" y="535740"/>
                  </a:lnTo>
                  <a:lnTo>
                    <a:pt x="0" y="53574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grpSp>
        <p:nvGrpSpPr>
          <p:cNvPr name="Group 18" id="18"/>
          <p:cNvGrpSpPr/>
          <p:nvPr/>
        </p:nvGrpSpPr>
        <p:grpSpPr>
          <a:xfrm rot="0">
            <a:off x="7815116" y="2439490"/>
            <a:ext cx="5149313" cy="4272631"/>
            <a:chOff x="0" y="0"/>
            <a:chExt cx="6865751" cy="5696842"/>
          </a:xfrm>
        </p:grpSpPr>
        <p:pic>
          <p:nvPicPr>
            <p:cNvPr name="Picture 19" id="19"/>
            <p:cNvPicPr>
              <a:picLocks noChangeAspect="true"/>
            </p:cNvPicPr>
            <p:nvPr/>
          </p:nvPicPr>
          <p:blipFill>
            <a:blip r:embed="rId3"/>
            <a:srcRect l="0" t="0" r="0" b="0"/>
            <a:stretch>
              <a:fillRect/>
            </a:stretch>
          </p:blipFill>
          <p:spPr>
            <a:xfrm flipH="false" flipV="false" rot="0">
              <a:off x="0" y="0"/>
              <a:ext cx="4779215" cy="1534380"/>
            </a:xfrm>
            <a:prstGeom prst="rect">
              <a:avLst/>
            </a:prstGeom>
          </p:spPr>
        </p:pic>
        <p:sp>
          <p:nvSpPr>
            <p:cNvPr name="TextBox 20" id="20"/>
            <p:cNvSpPr txBox="true"/>
            <p:nvPr/>
          </p:nvSpPr>
          <p:spPr>
            <a:xfrm rot="0">
              <a:off x="243881" y="410249"/>
              <a:ext cx="3315930" cy="642184"/>
            </a:xfrm>
            <a:prstGeom prst="rect">
              <a:avLst/>
            </a:prstGeom>
          </p:spPr>
          <p:txBody>
            <a:bodyPr anchor="t" rtlCol="false" tIns="0" lIns="0" bIns="0" rIns="0">
              <a:spAutoFit/>
            </a:bodyPr>
            <a:lstStyle/>
            <a:p>
              <a:pPr algn="ctr">
                <a:lnSpc>
                  <a:spcPts val="4034"/>
                </a:lnSpc>
              </a:pPr>
              <a:r>
                <a:rPr lang="en-US" sz="2881">
                  <a:solidFill>
                    <a:srgbClr val="503A2E"/>
                  </a:solidFill>
                  <a:latin typeface="Arimo Bold"/>
                </a:rPr>
                <a:t>Modelling</a:t>
              </a:r>
            </a:p>
          </p:txBody>
        </p:sp>
        <p:sp>
          <p:nvSpPr>
            <p:cNvPr name="Freeform 21" id="21"/>
            <p:cNvSpPr/>
            <p:nvPr/>
          </p:nvSpPr>
          <p:spPr>
            <a:xfrm flipH="false" flipV="false" rot="0">
              <a:off x="298077" y="1903228"/>
              <a:ext cx="531462" cy="523731"/>
            </a:xfrm>
            <a:custGeom>
              <a:avLst/>
              <a:gdLst/>
              <a:ahLst/>
              <a:cxnLst/>
              <a:rect r="r" b="b" t="t" l="l"/>
              <a:pathLst>
                <a:path h="523731" w="531462">
                  <a:moveTo>
                    <a:pt x="0" y="0"/>
                  </a:moveTo>
                  <a:lnTo>
                    <a:pt x="531461" y="0"/>
                  </a:lnTo>
                  <a:lnTo>
                    <a:pt x="531461" y="523731"/>
                  </a:lnTo>
                  <a:lnTo>
                    <a:pt x="0" y="52373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22" id="22"/>
            <p:cNvSpPr txBox="true"/>
            <p:nvPr/>
          </p:nvSpPr>
          <p:spPr>
            <a:xfrm rot="0">
              <a:off x="1050315" y="1827028"/>
              <a:ext cx="5815436" cy="3869814"/>
            </a:xfrm>
            <a:prstGeom prst="rect">
              <a:avLst/>
            </a:prstGeom>
          </p:spPr>
          <p:txBody>
            <a:bodyPr anchor="t" rtlCol="false" tIns="0" lIns="0" bIns="0" rIns="0">
              <a:spAutoFit/>
            </a:bodyPr>
            <a:lstStyle/>
            <a:p>
              <a:pPr marL="0" indent="0" lvl="0">
                <a:lnSpc>
                  <a:spcPts val="3827"/>
                </a:lnSpc>
                <a:spcBef>
                  <a:spcPct val="0"/>
                </a:spcBef>
              </a:pPr>
              <a:r>
                <a:rPr lang="en-US" sz="2733" strike="noStrike" u="none">
                  <a:solidFill>
                    <a:srgbClr val="503A2E"/>
                  </a:solidFill>
                  <a:latin typeface="Arimo Bold"/>
                </a:rPr>
                <a:t>Clustering (unsupervised)</a:t>
              </a:r>
            </a:p>
            <a:p>
              <a:pPr marL="0" indent="0" lvl="0">
                <a:lnSpc>
                  <a:spcPts val="3827"/>
                </a:lnSpc>
                <a:spcBef>
                  <a:spcPct val="0"/>
                </a:spcBef>
              </a:pPr>
              <a:r>
                <a:rPr lang="en-US" sz="2733" strike="noStrike" u="none">
                  <a:solidFill>
                    <a:srgbClr val="503A2E"/>
                  </a:solidFill>
                  <a:latin typeface="Arimo Bold"/>
                </a:rPr>
                <a:t>Topic Modelling </a:t>
              </a:r>
            </a:p>
            <a:p>
              <a:pPr marL="0" indent="0" lvl="0">
                <a:lnSpc>
                  <a:spcPts val="3827"/>
                </a:lnSpc>
                <a:spcBef>
                  <a:spcPct val="0"/>
                </a:spcBef>
              </a:pPr>
              <a:r>
                <a:rPr lang="en-US" sz="2733" strike="noStrike" u="none">
                  <a:solidFill>
                    <a:srgbClr val="503A2E"/>
                  </a:solidFill>
                  <a:latin typeface="Arimo Bold"/>
                </a:rPr>
                <a:t>Question - Answer Model</a:t>
              </a:r>
            </a:p>
            <a:p>
              <a:pPr marL="0" indent="0" lvl="0">
                <a:lnSpc>
                  <a:spcPts val="3827"/>
                </a:lnSpc>
                <a:spcBef>
                  <a:spcPct val="0"/>
                </a:spcBef>
              </a:pPr>
              <a:r>
                <a:rPr lang="en-US" sz="2733" strike="noStrike" u="none">
                  <a:solidFill>
                    <a:srgbClr val="503A2E"/>
                  </a:solidFill>
                  <a:latin typeface="Arimo Bold"/>
                </a:rPr>
                <a:t> Sentiment Analysis</a:t>
              </a:r>
            </a:p>
            <a:p>
              <a:pPr marL="0" indent="0" lvl="0">
                <a:lnSpc>
                  <a:spcPts val="3827"/>
                </a:lnSpc>
                <a:spcBef>
                  <a:spcPct val="0"/>
                </a:spcBef>
              </a:pPr>
            </a:p>
            <a:p>
              <a:pPr marL="0" indent="0" lvl="0">
                <a:lnSpc>
                  <a:spcPts val="3827"/>
                </a:lnSpc>
                <a:spcBef>
                  <a:spcPct val="0"/>
                </a:spcBef>
              </a:pPr>
            </a:p>
          </p:txBody>
        </p:sp>
        <p:sp>
          <p:nvSpPr>
            <p:cNvPr name="Freeform 23" id="23"/>
            <p:cNvSpPr/>
            <p:nvPr/>
          </p:nvSpPr>
          <p:spPr>
            <a:xfrm flipH="false" flipV="false" rot="0">
              <a:off x="298077" y="2606494"/>
              <a:ext cx="531462" cy="523731"/>
            </a:xfrm>
            <a:custGeom>
              <a:avLst/>
              <a:gdLst/>
              <a:ahLst/>
              <a:cxnLst/>
              <a:rect r="r" b="b" t="t" l="l"/>
              <a:pathLst>
                <a:path h="523731" w="531462">
                  <a:moveTo>
                    <a:pt x="0" y="0"/>
                  </a:moveTo>
                  <a:lnTo>
                    <a:pt x="531461" y="0"/>
                  </a:lnTo>
                  <a:lnTo>
                    <a:pt x="531461" y="523731"/>
                  </a:lnTo>
                  <a:lnTo>
                    <a:pt x="0" y="52373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4" id="24"/>
            <p:cNvSpPr/>
            <p:nvPr/>
          </p:nvSpPr>
          <p:spPr>
            <a:xfrm flipH="false" flipV="false" rot="0">
              <a:off x="298077" y="3302257"/>
              <a:ext cx="531462" cy="523731"/>
            </a:xfrm>
            <a:custGeom>
              <a:avLst/>
              <a:gdLst/>
              <a:ahLst/>
              <a:cxnLst/>
              <a:rect r="r" b="b" t="t" l="l"/>
              <a:pathLst>
                <a:path h="523731" w="531462">
                  <a:moveTo>
                    <a:pt x="0" y="0"/>
                  </a:moveTo>
                  <a:lnTo>
                    <a:pt x="531461" y="0"/>
                  </a:lnTo>
                  <a:lnTo>
                    <a:pt x="531461" y="523731"/>
                  </a:lnTo>
                  <a:lnTo>
                    <a:pt x="0" y="52373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5" id="25"/>
            <p:cNvSpPr/>
            <p:nvPr/>
          </p:nvSpPr>
          <p:spPr>
            <a:xfrm flipH="false" flipV="false" rot="0">
              <a:off x="298077" y="3998210"/>
              <a:ext cx="531462" cy="523731"/>
            </a:xfrm>
            <a:custGeom>
              <a:avLst/>
              <a:gdLst/>
              <a:ahLst/>
              <a:cxnLst/>
              <a:rect r="r" b="b" t="t" l="l"/>
              <a:pathLst>
                <a:path h="523731" w="531462">
                  <a:moveTo>
                    <a:pt x="0" y="0"/>
                  </a:moveTo>
                  <a:lnTo>
                    <a:pt x="531461" y="0"/>
                  </a:lnTo>
                  <a:lnTo>
                    <a:pt x="531461" y="523731"/>
                  </a:lnTo>
                  <a:lnTo>
                    <a:pt x="0" y="52373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grpSp>
        <p:nvGrpSpPr>
          <p:cNvPr name="Group 26" id="26"/>
          <p:cNvGrpSpPr/>
          <p:nvPr/>
        </p:nvGrpSpPr>
        <p:grpSpPr>
          <a:xfrm rot="0">
            <a:off x="12482914" y="5303465"/>
            <a:ext cx="5805086" cy="4168902"/>
            <a:chOff x="0" y="0"/>
            <a:chExt cx="7740114" cy="5558535"/>
          </a:xfrm>
        </p:grpSpPr>
        <p:pic>
          <p:nvPicPr>
            <p:cNvPr name="Picture 27" id="27"/>
            <p:cNvPicPr>
              <a:picLocks noChangeAspect="true"/>
            </p:cNvPicPr>
            <p:nvPr/>
          </p:nvPicPr>
          <p:blipFill>
            <a:blip r:embed="rId3"/>
            <a:srcRect l="0" t="0" r="0" b="0"/>
            <a:stretch>
              <a:fillRect/>
            </a:stretch>
          </p:blipFill>
          <p:spPr>
            <a:xfrm flipH="false" flipV="false" rot="0">
              <a:off x="190619" y="0"/>
              <a:ext cx="5399701" cy="1733588"/>
            </a:xfrm>
            <a:prstGeom prst="rect">
              <a:avLst/>
            </a:prstGeom>
          </p:spPr>
        </p:pic>
        <p:sp>
          <p:nvSpPr>
            <p:cNvPr name="TextBox 28" id="28"/>
            <p:cNvSpPr txBox="true"/>
            <p:nvPr/>
          </p:nvSpPr>
          <p:spPr>
            <a:xfrm rot="0">
              <a:off x="0" y="538665"/>
              <a:ext cx="4278397" cy="598560"/>
            </a:xfrm>
            <a:prstGeom prst="rect">
              <a:avLst/>
            </a:prstGeom>
          </p:spPr>
          <p:txBody>
            <a:bodyPr anchor="t" rtlCol="false" tIns="0" lIns="0" bIns="0" rIns="0">
              <a:spAutoFit/>
            </a:bodyPr>
            <a:lstStyle/>
            <a:p>
              <a:pPr algn="ctr">
                <a:lnSpc>
                  <a:spcPts val="3737"/>
                </a:lnSpc>
              </a:pPr>
              <a:r>
                <a:rPr lang="en-US" sz="2669">
                  <a:solidFill>
                    <a:srgbClr val="503A2E"/>
                  </a:solidFill>
                  <a:latin typeface="Arimo Bold"/>
                </a:rPr>
                <a:t>Model Evaluation</a:t>
              </a:r>
            </a:p>
          </p:txBody>
        </p:sp>
        <p:sp>
          <p:nvSpPr>
            <p:cNvPr name="Freeform 29" id="29"/>
            <p:cNvSpPr/>
            <p:nvPr/>
          </p:nvSpPr>
          <p:spPr>
            <a:xfrm flipH="false" flipV="false" rot="0">
              <a:off x="435449" y="2042756"/>
              <a:ext cx="558034" cy="549917"/>
            </a:xfrm>
            <a:custGeom>
              <a:avLst/>
              <a:gdLst/>
              <a:ahLst/>
              <a:cxnLst/>
              <a:rect r="r" b="b" t="t" l="l"/>
              <a:pathLst>
                <a:path h="549917" w="558034">
                  <a:moveTo>
                    <a:pt x="0" y="0"/>
                  </a:moveTo>
                  <a:lnTo>
                    <a:pt x="558034" y="0"/>
                  </a:lnTo>
                  <a:lnTo>
                    <a:pt x="558034" y="549917"/>
                  </a:lnTo>
                  <a:lnTo>
                    <a:pt x="0" y="54991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30" id="30"/>
            <p:cNvSpPr txBox="true"/>
            <p:nvPr/>
          </p:nvSpPr>
          <p:spPr>
            <a:xfrm rot="0">
              <a:off x="1225298" y="1966556"/>
              <a:ext cx="6514817" cy="3591979"/>
            </a:xfrm>
            <a:prstGeom prst="rect">
              <a:avLst/>
            </a:prstGeom>
          </p:spPr>
          <p:txBody>
            <a:bodyPr anchor="t" rtlCol="false" tIns="0" lIns="0" bIns="0" rIns="0">
              <a:spAutoFit/>
            </a:bodyPr>
            <a:lstStyle/>
            <a:p>
              <a:pPr marL="0" indent="0" lvl="0">
                <a:lnSpc>
                  <a:spcPts val="4287"/>
                </a:lnSpc>
                <a:spcBef>
                  <a:spcPct val="0"/>
                </a:spcBef>
              </a:pPr>
              <a:r>
                <a:rPr lang="en-US" sz="3062" strike="noStrike" u="none">
                  <a:solidFill>
                    <a:srgbClr val="503A2E"/>
                  </a:solidFill>
                  <a:latin typeface="Arimo Bold"/>
                </a:rPr>
                <a:t>Error Analysis</a:t>
              </a:r>
            </a:p>
            <a:p>
              <a:pPr marL="0" indent="0" lvl="0">
                <a:lnSpc>
                  <a:spcPts val="4287"/>
                </a:lnSpc>
                <a:spcBef>
                  <a:spcPct val="0"/>
                </a:spcBef>
              </a:pPr>
              <a:r>
                <a:rPr lang="en-US" sz="3062" strike="noStrike" u="none">
                  <a:solidFill>
                    <a:srgbClr val="503A2E"/>
                  </a:solidFill>
                  <a:latin typeface="Arimo Bold"/>
                </a:rPr>
                <a:t>Confusion Matrix </a:t>
              </a:r>
            </a:p>
            <a:p>
              <a:pPr marL="0" indent="0" lvl="0">
                <a:lnSpc>
                  <a:spcPts val="4287"/>
                </a:lnSpc>
                <a:spcBef>
                  <a:spcPct val="0"/>
                </a:spcBef>
              </a:pPr>
              <a:r>
                <a:rPr lang="en-US" sz="3062" strike="noStrike" u="none">
                  <a:solidFill>
                    <a:srgbClr val="503A2E"/>
                  </a:solidFill>
                  <a:latin typeface="Arimo Bold"/>
                </a:rPr>
                <a:t>Text Specific Evaluation</a:t>
              </a:r>
            </a:p>
            <a:p>
              <a:pPr marL="0" indent="0" lvl="0">
                <a:lnSpc>
                  <a:spcPts val="4287"/>
                </a:lnSpc>
                <a:spcBef>
                  <a:spcPct val="0"/>
                </a:spcBef>
              </a:pPr>
            </a:p>
            <a:p>
              <a:pPr marL="0" indent="0" lvl="0">
                <a:lnSpc>
                  <a:spcPts val="4287"/>
                </a:lnSpc>
                <a:spcBef>
                  <a:spcPct val="0"/>
                </a:spcBef>
              </a:pPr>
            </a:p>
          </p:txBody>
        </p:sp>
        <p:sp>
          <p:nvSpPr>
            <p:cNvPr name="Freeform 31" id="31"/>
            <p:cNvSpPr/>
            <p:nvPr/>
          </p:nvSpPr>
          <p:spPr>
            <a:xfrm flipH="false" flipV="false" rot="0">
              <a:off x="435449" y="2781184"/>
              <a:ext cx="558034" cy="549917"/>
            </a:xfrm>
            <a:custGeom>
              <a:avLst/>
              <a:gdLst/>
              <a:ahLst/>
              <a:cxnLst/>
              <a:rect r="r" b="b" t="t" l="l"/>
              <a:pathLst>
                <a:path h="549917" w="558034">
                  <a:moveTo>
                    <a:pt x="0" y="0"/>
                  </a:moveTo>
                  <a:lnTo>
                    <a:pt x="558034" y="0"/>
                  </a:lnTo>
                  <a:lnTo>
                    <a:pt x="558034" y="549917"/>
                  </a:lnTo>
                  <a:lnTo>
                    <a:pt x="0" y="54991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32" id="32"/>
            <p:cNvSpPr/>
            <p:nvPr/>
          </p:nvSpPr>
          <p:spPr>
            <a:xfrm flipH="false" flipV="false" rot="0">
              <a:off x="435449" y="3511734"/>
              <a:ext cx="558034" cy="549917"/>
            </a:xfrm>
            <a:custGeom>
              <a:avLst/>
              <a:gdLst/>
              <a:ahLst/>
              <a:cxnLst/>
              <a:rect r="r" b="b" t="t" l="l"/>
              <a:pathLst>
                <a:path h="549917" w="558034">
                  <a:moveTo>
                    <a:pt x="0" y="0"/>
                  </a:moveTo>
                  <a:lnTo>
                    <a:pt x="558034" y="0"/>
                  </a:lnTo>
                  <a:lnTo>
                    <a:pt x="558034" y="549917"/>
                  </a:lnTo>
                  <a:lnTo>
                    <a:pt x="0" y="54991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sp>
        <p:nvSpPr>
          <p:cNvPr name="Freeform 33" id="33"/>
          <p:cNvSpPr/>
          <p:nvPr/>
        </p:nvSpPr>
        <p:spPr>
          <a:xfrm flipH="false" flipV="false" rot="0">
            <a:off x="15606424" y="-1609030"/>
            <a:ext cx="3811334" cy="4114800"/>
          </a:xfrm>
          <a:custGeom>
            <a:avLst/>
            <a:gdLst/>
            <a:ahLst/>
            <a:cxnLst/>
            <a:rect r="r" b="b" t="t" l="l"/>
            <a:pathLst>
              <a:path h="4114800" w="3811334">
                <a:moveTo>
                  <a:pt x="0" y="0"/>
                </a:moveTo>
                <a:lnTo>
                  <a:pt x="3811333" y="0"/>
                </a:lnTo>
                <a:lnTo>
                  <a:pt x="3811333"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34" id="34"/>
          <p:cNvSpPr/>
          <p:nvPr/>
        </p:nvSpPr>
        <p:spPr>
          <a:xfrm flipH="false" flipV="false" rot="-5400000">
            <a:off x="-2405466" y="8833478"/>
            <a:ext cx="5451057" cy="1417275"/>
          </a:xfrm>
          <a:custGeom>
            <a:avLst/>
            <a:gdLst/>
            <a:ahLst/>
            <a:cxnLst/>
            <a:rect r="r" b="b" t="t" l="l"/>
            <a:pathLst>
              <a:path h="1417275" w="5451057">
                <a:moveTo>
                  <a:pt x="0" y="0"/>
                </a:moveTo>
                <a:lnTo>
                  <a:pt x="5451057" y="0"/>
                </a:lnTo>
                <a:lnTo>
                  <a:pt x="5451057" y="1417275"/>
                </a:lnTo>
                <a:lnTo>
                  <a:pt x="0" y="141727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35" id="35"/>
          <p:cNvSpPr/>
          <p:nvPr/>
        </p:nvSpPr>
        <p:spPr>
          <a:xfrm flipH="false" flipV="false" rot="0">
            <a:off x="8065296" y="8152844"/>
            <a:ext cx="3811334" cy="4114800"/>
          </a:xfrm>
          <a:custGeom>
            <a:avLst/>
            <a:gdLst/>
            <a:ahLst/>
            <a:cxnLst/>
            <a:rect r="r" b="b" t="t" l="l"/>
            <a:pathLst>
              <a:path h="4114800" w="3811334">
                <a:moveTo>
                  <a:pt x="0" y="0"/>
                </a:moveTo>
                <a:lnTo>
                  <a:pt x="3811334" y="0"/>
                </a:lnTo>
                <a:lnTo>
                  <a:pt x="3811334"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31999"/>
            </a:blip>
            <a:stretch>
              <a:fillRect l="0" t="-9333" r="0" b="-9333"/>
            </a:stretch>
          </a:blipFill>
        </p:spPr>
      </p:sp>
      <p:sp>
        <p:nvSpPr>
          <p:cNvPr name="Freeform 3" id="3"/>
          <p:cNvSpPr/>
          <p:nvPr/>
        </p:nvSpPr>
        <p:spPr>
          <a:xfrm flipH="false" flipV="false" rot="0">
            <a:off x="6867612" y="-388575"/>
            <a:ext cx="5451057" cy="1417275"/>
          </a:xfrm>
          <a:custGeom>
            <a:avLst/>
            <a:gdLst/>
            <a:ahLst/>
            <a:cxnLst/>
            <a:rect r="r" b="b" t="t" l="l"/>
            <a:pathLst>
              <a:path h="1417275" w="5451057">
                <a:moveTo>
                  <a:pt x="0" y="0"/>
                </a:moveTo>
                <a:lnTo>
                  <a:pt x="5451057" y="0"/>
                </a:lnTo>
                <a:lnTo>
                  <a:pt x="5451057" y="1417275"/>
                </a:lnTo>
                <a:lnTo>
                  <a:pt x="0" y="141727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3610932" y="8639218"/>
            <a:ext cx="5854754" cy="2427062"/>
          </a:xfrm>
          <a:custGeom>
            <a:avLst/>
            <a:gdLst/>
            <a:ahLst/>
            <a:cxnLst/>
            <a:rect r="r" b="b" t="t" l="l"/>
            <a:pathLst>
              <a:path h="2427062" w="5854754">
                <a:moveTo>
                  <a:pt x="0" y="0"/>
                </a:moveTo>
                <a:lnTo>
                  <a:pt x="5854754" y="0"/>
                </a:lnTo>
                <a:lnTo>
                  <a:pt x="5854754" y="2427062"/>
                </a:lnTo>
                <a:lnTo>
                  <a:pt x="0" y="242706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5" id="5"/>
          <p:cNvSpPr txBox="true"/>
          <p:nvPr/>
        </p:nvSpPr>
        <p:spPr>
          <a:xfrm rot="0">
            <a:off x="8891288" y="905478"/>
            <a:ext cx="8522292" cy="982980"/>
          </a:xfrm>
          <a:prstGeom prst="rect">
            <a:avLst/>
          </a:prstGeom>
        </p:spPr>
        <p:txBody>
          <a:bodyPr anchor="t" rtlCol="false" tIns="0" lIns="0" bIns="0" rIns="0">
            <a:spAutoFit/>
          </a:bodyPr>
          <a:lstStyle/>
          <a:p>
            <a:pPr>
              <a:lnSpc>
                <a:spcPts val="7559"/>
              </a:lnSpc>
            </a:pPr>
            <a:r>
              <a:rPr lang="en-US" sz="6999">
                <a:solidFill>
                  <a:srgbClr val="503A2E"/>
                </a:solidFill>
                <a:latin typeface="Gotham Heavy"/>
              </a:rPr>
              <a:t>Problem Modeling</a:t>
            </a:r>
          </a:p>
        </p:txBody>
      </p:sp>
      <p:sp>
        <p:nvSpPr>
          <p:cNvPr name="TextBox 6" id="6"/>
          <p:cNvSpPr txBox="true"/>
          <p:nvPr/>
        </p:nvSpPr>
        <p:spPr>
          <a:xfrm rot="0">
            <a:off x="764131" y="2351540"/>
            <a:ext cx="8127157" cy="787400"/>
          </a:xfrm>
          <a:prstGeom prst="rect">
            <a:avLst/>
          </a:prstGeom>
        </p:spPr>
        <p:txBody>
          <a:bodyPr anchor="t" rtlCol="false" tIns="0" lIns="0" bIns="0" rIns="0">
            <a:spAutoFit/>
          </a:bodyPr>
          <a:lstStyle/>
          <a:p>
            <a:pPr algn="l" marL="0" indent="0" lvl="0">
              <a:lnSpc>
                <a:spcPts val="6100"/>
              </a:lnSpc>
              <a:spcBef>
                <a:spcPct val="0"/>
              </a:spcBef>
            </a:pPr>
            <a:r>
              <a:rPr lang="en-US" sz="5000">
                <a:solidFill>
                  <a:srgbClr val="FB5981"/>
                </a:solidFill>
                <a:latin typeface="Gotham Bold"/>
              </a:rPr>
              <a:t>Topic Modelling</a:t>
            </a:r>
          </a:p>
        </p:txBody>
      </p:sp>
      <p:sp>
        <p:nvSpPr>
          <p:cNvPr name="TextBox 7" id="7"/>
          <p:cNvSpPr txBox="true"/>
          <p:nvPr/>
        </p:nvSpPr>
        <p:spPr>
          <a:xfrm rot="0">
            <a:off x="764131" y="3309855"/>
            <a:ext cx="16230600" cy="1261110"/>
          </a:xfrm>
          <a:prstGeom prst="rect">
            <a:avLst/>
          </a:prstGeom>
        </p:spPr>
        <p:txBody>
          <a:bodyPr anchor="t" rtlCol="false" tIns="0" lIns="0" bIns="0" rIns="0">
            <a:spAutoFit/>
          </a:bodyPr>
          <a:lstStyle/>
          <a:p>
            <a:pPr>
              <a:lnSpc>
                <a:spcPts val="2430"/>
              </a:lnSpc>
            </a:pPr>
            <a:r>
              <a:rPr lang="en-US" sz="1800" spc="107">
                <a:solidFill>
                  <a:srgbClr val="47302B"/>
                </a:solidFill>
                <a:latin typeface="Agrandir Bold"/>
              </a:rPr>
              <a:t>Topic modeling algorithms, like Latent Dirichlet Allocation (LDA) can be utilized to extract and categorize predominant themes from the vast and varied discussions about breast cancer questions on Reddit. This process involves analyzing the text data to identify clusters of words that frequently occur together, which are then interpreted as topics.</a:t>
            </a:r>
          </a:p>
          <a:p>
            <a:pPr>
              <a:lnSpc>
                <a:spcPts val="2430"/>
              </a:lnSpc>
            </a:pPr>
          </a:p>
        </p:txBody>
      </p:sp>
      <p:sp>
        <p:nvSpPr>
          <p:cNvPr name="TextBox 8" id="8"/>
          <p:cNvSpPr txBox="true"/>
          <p:nvPr/>
        </p:nvSpPr>
        <p:spPr>
          <a:xfrm rot="0">
            <a:off x="764131" y="4790040"/>
            <a:ext cx="8127157" cy="787400"/>
          </a:xfrm>
          <a:prstGeom prst="rect">
            <a:avLst/>
          </a:prstGeom>
        </p:spPr>
        <p:txBody>
          <a:bodyPr anchor="t" rtlCol="false" tIns="0" lIns="0" bIns="0" rIns="0">
            <a:spAutoFit/>
          </a:bodyPr>
          <a:lstStyle/>
          <a:p>
            <a:pPr algn="l" marL="0" indent="0" lvl="0">
              <a:lnSpc>
                <a:spcPts val="6100"/>
              </a:lnSpc>
              <a:spcBef>
                <a:spcPct val="0"/>
              </a:spcBef>
            </a:pPr>
            <a:r>
              <a:rPr lang="en-US" sz="5000">
                <a:solidFill>
                  <a:srgbClr val="FB5981"/>
                </a:solidFill>
                <a:latin typeface="Gotham Bold"/>
              </a:rPr>
              <a:t>Sentiment Analysis</a:t>
            </a:r>
          </a:p>
        </p:txBody>
      </p:sp>
      <p:sp>
        <p:nvSpPr>
          <p:cNvPr name="TextBox 9" id="9"/>
          <p:cNvSpPr txBox="true"/>
          <p:nvPr/>
        </p:nvSpPr>
        <p:spPr>
          <a:xfrm rot="0">
            <a:off x="775988" y="5748890"/>
            <a:ext cx="16230600" cy="956310"/>
          </a:xfrm>
          <a:prstGeom prst="rect">
            <a:avLst/>
          </a:prstGeom>
        </p:spPr>
        <p:txBody>
          <a:bodyPr anchor="t" rtlCol="false" tIns="0" lIns="0" bIns="0" rIns="0">
            <a:spAutoFit/>
          </a:bodyPr>
          <a:lstStyle/>
          <a:p>
            <a:pPr>
              <a:lnSpc>
                <a:spcPts val="2430"/>
              </a:lnSpc>
            </a:pPr>
            <a:r>
              <a:rPr lang="en-US" sz="1800" spc="107">
                <a:solidFill>
                  <a:srgbClr val="47302B"/>
                </a:solidFill>
                <a:latin typeface="Agrandir Bold"/>
              </a:rPr>
              <a:t>To understand the emotional undertones associated with different discussion themes. This helps in identifying the most emotionally charged topics, such as fear, hope, or solidarity, within the breast cancer discussion space.</a:t>
            </a:r>
          </a:p>
          <a:p>
            <a:pPr>
              <a:lnSpc>
                <a:spcPts val="2430"/>
              </a:lnSpc>
            </a:pPr>
          </a:p>
        </p:txBody>
      </p:sp>
      <p:sp>
        <p:nvSpPr>
          <p:cNvPr name="TextBox 10" id="10"/>
          <p:cNvSpPr txBox="true"/>
          <p:nvPr/>
        </p:nvSpPr>
        <p:spPr>
          <a:xfrm rot="0">
            <a:off x="775988" y="6676625"/>
            <a:ext cx="9733757" cy="787400"/>
          </a:xfrm>
          <a:prstGeom prst="rect">
            <a:avLst/>
          </a:prstGeom>
        </p:spPr>
        <p:txBody>
          <a:bodyPr anchor="t" rtlCol="false" tIns="0" lIns="0" bIns="0" rIns="0">
            <a:spAutoFit/>
          </a:bodyPr>
          <a:lstStyle/>
          <a:p>
            <a:pPr algn="l" marL="0" indent="0" lvl="0">
              <a:lnSpc>
                <a:spcPts val="6100"/>
              </a:lnSpc>
              <a:spcBef>
                <a:spcPct val="0"/>
              </a:spcBef>
            </a:pPr>
            <a:r>
              <a:rPr lang="en-US" sz="5000">
                <a:solidFill>
                  <a:srgbClr val="FB5981"/>
                </a:solidFill>
                <a:latin typeface="Gotham Bold"/>
              </a:rPr>
              <a:t>Question Answer Modelling</a:t>
            </a:r>
          </a:p>
        </p:txBody>
      </p:sp>
      <p:sp>
        <p:nvSpPr>
          <p:cNvPr name="TextBox 11" id="11"/>
          <p:cNvSpPr txBox="true"/>
          <p:nvPr/>
        </p:nvSpPr>
        <p:spPr>
          <a:xfrm rot="0">
            <a:off x="764131" y="7635475"/>
            <a:ext cx="16230600" cy="1261110"/>
          </a:xfrm>
          <a:prstGeom prst="rect">
            <a:avLst/>
          </a:prstGeom>
        </p:spPr>
        <p:txBody>
          <a:bodyPr anchor="t" rtlCol="false" tIns="0" lIns="0" bIns="0" rIns="0">
            <a:spAutoFit/>
          </a:bodyPr>
          <a:lstStyle/>
          <a:p>
            <a:pPr>
              <a:lnSpc>
                <a:spcPts val="2430"/>
              </a:lnSpc>
            </a:pPr>
            <a:r>
              <a:rPr lang="en-US" sz="1800" spc="107">
                <a:solidFill>
                  <a:srgbClr val="47302B"/>
                </a:solidFill>
                <a:latin typeface="Agrandir Bold"/>
              </a:rPr>
              <a:t>Question-answer modeling, using NLP techniques such as BERT can be trained to comprehend and respond accurately to a wide array of inquiries about breast cancer posted on Reddit. This involves the model parsing through large volumes of text data to understand the context and nuances of questions raised by users, and then generating appropriate and informative responses.</a:t>
            </a:r>
          </a:p>
          <a:p>
            <a:pPr>
              <a:lnSpc>
                <a:spcPts val="2430"/>
              </a:lnSpc>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864630" y="-2623185"/>
            <a:ext cx="19630206" cy="7091445"/>
            <a:chOff x="0" y="0"/>
            <a:chExt cx="26173608" cy="9455259"/>
          </a:xfrm>
        </p:grpSpPr>
        <p:sp>
          <p:nvSpPr>
            <p:cNvPr name="Freeform 3" id="3"/>
            <p:cNvSpPr/>
            <p:nvPr/>
          </p:nvSpPr>
          <p:spPr>
            <a:xfrm flipH="false" flipV="false" rot="0">
              <a:off x="0" y="2743200"/>
              <a:ext cx="2524441" cy="3663436"/>
            </a:xfrm>
            <a:custGeom>
              <a:avLst/>
              <a:gdLst/>
              <a:ahLst/>
              <a:cxnLst/>
              <a:rect r="r" b="b" t="t" l="l"/>
              <a:pathLst>
                <a:path h="3663436" w="2524441">
                  <a:moveTo>
                    <a:pt x="0" y="0"/>
                  </a:moveTo>
                  <a:lnTo>
                    <a:pt x="2524441" y="0"/>
                  </a:lnTo>
                  <a:lnTo>
                    <a:pt x="2524441" y="3663436"/>
                  </a:lnTo>
                  <a:lnTo>
                    <a:pt x="0" y="366343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4" id="4"/>
            <p:cNvSpPr/>
            <p:nvPr/>
          </p:nvSpPr>
          <p:spPr>
            <a:xfrm flipH="false" flipV="false" rot="0">
              <a:off x="11051311" y="0"/>
              <a:ext cx="5081778" cy="5486400"/>
            </a:xfrm>
            <a:custGeom>
              <a:avLst/>
              <a:gdLst/>
              <a:ahLst/>
              <a:cxnLst/>
              <a:rect r="r" b="b" t="t" l="l"/>
              <a:pathLst>
                <a:path h="5486400" w="5081778">
                  <a:moveTo>
                    <a:pt x="0" y="0"/>
                  </a:moveTo>
                  <a:lnTo>
                    <a:pt x="5081778" y="0"/>
                  </a:lnTo>
                  <a:lnTo>
                    <a:pt x="5081778" y="5486400"/>
                  </a:lnTo>
                  <a:lnTo>
                    <a:pt x="0" y="54864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5400000">
              <a:off x="21594720" y="4876372"/>
              <a:ext cx="7268076" cy="1889700"/>
            </a:xfrm>
            <a:custGeom>
              <a:avLst/>
              <a:gdLst/>
              <a:ahLst/>
              <a:cxnLst/>
              <a:rect r="r" b="b" t="t" l="l"/>
              <a:pathLst>
                <a:path h="1889700" w="7268076">
                  <a:moveTo>
                    <a:pt x="0" y="0"/>
                  </a:moveTo>
                  <a:lnTo>
                    <a:pt x="7268076" y="0"/>
                  </a:lnTo>
                  <a:lnTo>
                    <a:pt x="7268076" y="1889699"/>
                  </a:lnTo>
                  <a:lnTo>
                    <a:pt x="0" y="188969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5844119" y="1243038"/>
              <a:ext cx="4422125" cy="3626142"/>
            </a:xfrm>
            <a:custGeom>
              <a:avLst/>
              <a:gdLst/>
              <a:ahLst/>
              <a:cxnLst/>
              <a:rect r="r" b="b" t="t" l="l"/>
              <a:pathLst>
                <a:path h="3626142" w="4422125">
                  <a:moveTo>
                    <a:pt x="0" y="0"/>
                  </a:moveTo>
                  <a:lnTo>
                    <a:pt x="4422125" y="0"/>
                  </a:lnTo>
                  <a:lnTo>
                    <a:pt x="4422125" y="3626142"/>
                  </a:lnTo>
                  <a:lnTo>
                    <a:pt x="0" y="3626142"/>
                  </a:lnTo>
                  <a:lnTo>
                    <a:pt x="0" y="0"/>
                  </a:lnTo>
                  <a:close/>
                </a:path>
              </a:pathLst>
            </a:custGeom>
            <a:blipFill>
              <a:blip r:embed="rId8">
                <a:alphaModFix amt="51000"/>
                <a:extLst>
                  <a:ext uri="{96DAC541-7B7A-43D3-8B79-37D633B846F1}">
                    <asvg:svgBlip xmlns:asvg="http://schemas.microsoft.com/office/drawing/2016/SVG/main" r:embed="rId9"/>
                  </a:ext>
                </a:extLst>
              </a:blip>
              <a:stretch>
                <a:fillRect l="0" t="0" r="0" b="0"/>
              </a:stretch>
            </a:blipFill>
          </p:spPr>
        </p:sp>
      </p:grpSp>
      <p:sp>
        <p:nvSpPr>
          <p:cNvPr name="Freeform 7" id="7"/>
          <p:cNvSpPr/>
          <p:nvPr/>
        </p:nvSpPr>
        <p:spPr>
          <a:xfrm flipH="false" flipV="false" rot="0">
            <a:off x="1028700" y="1500738"/>
            <a:ext cx="15968473" cy="8015063"/>
          </a:xfrm>
          <a:custGeom>
            <a:avLst/>
            <a:gdLst/>
            <a:ahLst/>
            <a:cxnLst/>
            <a:rect r="r" b="b" t="t" l="l"/>
            <a:pathLst>
              <a:path h="8015063" w="15968473">
                <a:moveTo>
                  <a:pt x="0" y="0"/>
                </a:moveTo>
                <a:lnTo>
                  <a:pt x="15968473" y="0"/>
                </a:lnTo>
                <a:lnTo>
                  <a:pt x="15968473" y="8015064"/>
                </a:lnTo>
                <a:lnTo>
                  <a:pt x="0" y="8015064"/>
                </a:lnTo>
                <a:lnTo>
                  <a:pt x="0" y="0"/>
                </a:lnTo>
                <a:close/>
              </a:path>
            </a:pathLst>
          </a:custGeom>
          <a:blipFill>
            <a:blip r:embed="rId10"/>
            <a:stretch>
              <a:fillRect l="0" t="0" r="0" b="0"/>
            </a:stretch>
          </a:blipFill>
        </p:spPr>
      </p:sp>
      <p:sp>
        <p:nvSpPr>
          <p:cNvPr name="TextBox 8" id="8"/>
          <p:cNvSpPr txBox="true"/>
          <p:nvPr/>
        </p:nvSpPr>
        <p:spPr>
          <a:xfrm rot="0">
            <a:off x="1228946" y="735330"/>
            <a:ext cx="6286426" cy="529590"/>
          </a:xfrm>
          <a:prstGeom prst="rect">
            <a:avLst/>
          </a:prstGeom>
        </p:spPr>
        <p:txBody>
          <a:bodyPr anchor="t" rtlCol="false" tIns="0" lIns="0" bIns="0" rIns="0">
            <a:spAutoFit/>
          </a:bodyPr>
          <a:lstStyle/>
          <a:p>
            <a:pPr algn="ctr">
              <a:lnSpc>
                <a:spcPts val="4409"/>
              </a:lnSpc>
            </a:pPr>
            <a:r>
              <a:rPr lang="en-US" sz="3150">
                <a:solidFill>
                  <a:srgbClr val="47302B"/>
                </a:solidFill>
                <a:latin typeface="Abril Fatface"/>
              </a:rPr>
              <a:t>Most Common Words in Questions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864630" y="-2623185"/>
            <a:ext cx="19630206" cy="7091445"/>
            <a:chOff x="0" y="0"/>
            <a:chExt cx="26173608" cy="9455259"/>
          </a:xfrm>
        </p:grpSpPr>
        <p:sp>
          <p:nvSpPr>
            <p:cNvPr name="Freeform 3" id="3"/>
            <p:cNvSpPr/>
            <p:nvPr/>
          </p:nvSpPr>
          <p:spPr>
            <a:xfrm flipH="false" flipV="false" rot="0">
              <a:off x="0" y="2743200"/>
              <a:ext cx="2524441" cy="3663436"/>
            </a:xfrm>
            <a:custGeom>
              <a:avLst/>
              <a:gdLst/>
              <a:ahLst/>
              <a:cxnLst/>
              <a:rect r="r" b="b" t="t" l="l"/>
              <a:pathLst>
                <a:path h="3663436" w="2524441">
                  <a:moveTo>
                    <a:pt x="0" y="0"/>
                  </a:moveTo>
                  <a:lnTo>
                    <a:pt x="2524441" y="0"/>
                  </a:lnTo>
                  <a:lnTo>
                    <a:pt x="2524441" y="3663436"/>
                  </a:lnTo>
                  <a:lnTo>
                    <a:pt x="0" y="366343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4" id="4"/>
            <p:cNvSpPr/>
            <p:nvPr/>
          </p:nvSpPr>
          <p:spPr>
            <a:xfrm flipH="false" flipV="false" rot="0">
              <a:off x="11051311" y="0"/>
              <a:ext cx="5081778" cy="5486400"/>
            </a:xfrm>
            <a:custGeom>
              <a:avLst/>
              <a:gdLst/>
              <a:ahLst/>
              <a:cxnLst/>
              <a:rect r="r" b="b" t="t" l="l"/>
              <a:pathLst>
                <a:path h="5486400" w="5081778">
                  <a:moveTo>
                    <a:pt x="0" y="0"/>
                  </a:moveTo>
                  <a:lnTo>
                    <a:pt x="5081778" y="0"/>
                  </a:lnTo>
                  <a:lnTo>
                    <a:pt x="5081778" y="5486400"/>
                  </a:lnTo>
                  <a:lnTo>
                    <a:pt x="0" y="54864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5400000">
              <a:off x="21594720" y="4876372"/>
              <a:ext cx="7268076" cy="1889700"/>
            </a:xfrm>
            <a:custGeom>
              <a:avLst/>
              <a:gdLst/>
              <a:ahLst/>
              <a:cxnLst/>
              <a:rect r="r" b="b" t="t" l="l"/>
              <a:pathLst>
                <a:path h="1889700" w="7268076">
                  <a:moveTo>
                    <a:pt x="0" y="0"/>
                  </a:moveTo>
                  <a:lnTo>
                    <a:pt x="7268076" y="0"/>
                  </a:lnTo>
                  <a:lnTo>
                    <a:pt x="7268076" y="1889699"/>
                  </a:lnTo>
                  <a:lnTo>
                    <a:pt x="0" y="188969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5844119" y="1243038"/>
              <a:ext cx="4422125" cy="3626142"/>
            </a:xfrm>
            <a:custGeom>
              <a:avLst/>
              <a:gdLst/>
              <a:ahLst/>
              <a:cxnLst/>
              <a:rect r="r" b="b" t="t" l="l"/>
              <a:pathLst>
                <a:path h="3626142" w="4422125">
                  <a:moveTo>
                    <a:pt x="0" y="0"/>
                  </a:moveTo>
                  <a:lnTo>
                    <a:pt x="4422125" y="0"/>
                  </a:lnTo>
                  <a:lnTo>
                    <a:pt x="4422125" y="3626142"/>
                  </a:lnTo>
                  <a:lnTo>
                    <a:pt x="0" y="3626142"/>
                  </a:lnTo>
                  <a:lnTo>
                    <a:pt x="0" y="0"/>
                  </a:lnTo>
                  <a:close/>
                </a:path>
              </a:pathLst>
            </a:custGeom>
            <a:blipFill>
              <a:blip r:embed="rId8">
                <a:alphaModFix amt="51000"/>
                <a:extLst>
                  <a:ext uri="{96DAC541-7B7A-43D3-8B79-37D633B846F1}">
                    <asvg:svgBlip xmlns:asvg="http://schemas.microsoft.com/office/drawing/2016/SVG/main" r:embed="rId9"/>
                  </a:ext>
                </a:extLst>
              </a:blip>
              <a:stretch>
                <a:fillRect l="0" t="0" r="0" b="0"/>
              </a:stretch>
            </a:blipFill>
          </p:spPr>
        </p:sp>
      </p:grpSp>
      <p:sp>
        <p:nvSpPr>
          <p:cNvPr name="Freeform 7" id="7"/>
          <p:cNvSpPr/>
          <p:nvPr/>
        </p:nvSpPr>
        <p:spPr>
          <a:xfrm flipH="false" flipV="false" rot="0">
            <a:off x="771348" y="1525658"/>
            <a:ext cx="16852316" cy="8412719"/>
          </a:xfrm>
          <a:custGeom>
            <a:avLst/>
            <a:gdLst/>
            <a:ahLst/>
            <a:cxnLst/>
            <a:rect r="r" b="b" t="t" l="l"/>
            <a:pathLst>
              <a:path h="8412719" w="16852316">
                <a:moveTo>
                  <a:pt x="0" y="0"/>
                </a:moveTo>
                <a:lnTo>
                  <a:pt x="16852316" y="0"/>
                </a:lnTo>
                <a:lnTo>
                  <a:pt x="16852316" y="8412719"/>
                </a:lnTo>
                <a:lnTo>
                  <a:pt x="0" y="8412719"/>
                </a:lnTo>
                <a:lnTo>
                  <a:pt x="0" y="0"/>
                </a:lnTo>
                <a:close/>
              </a:path>
            </a:pathLst>
          </a:custGeom>
          <a:blipFill>
            <a:blip r:embed="rId10"/>
            <a:stretch>
              <a:fillRect l="0" t="0" r="0" b="0"/>
            </a:stretch>
          </a:blipFill>
        </p:spPr>
      </p:sp>
      <p:sp>
        <p:nvSpPr>
          <p:cNvPr name="TextBox 8" id="8"/>
          <p:cNvSpPr txBox="true"/>
          <p:nvPr/>
        </p:nvSpPr>
        <p:spPr>
          <a:xfrm rot="0">
            <a:off x="1156541" y="735330"/>
            <a:ext cx="6431235" cy="529590"/>
          </a:xfrm>
          <a:prstGeom prst="rect">
            <a:avLst/>
          </a:prstGeom>
        </p:spPr>
        <p:txBody>
          <a:bodyPr anchor="t" rtlCol="false" tIns="0" lIns="0" bIns="0" rIns="0">
            <a:spAutoFit/>
          </a:bodyPr>
          <a:lstStyle/>
          <a:p>
            <a:pPr algn="ctr">
              <a:lnSpc>
                <a:spcPts val="4409"/>
              </a:lnSpc>
            </a:pPr>
            <a:r>
              <a:rPr lang="en-US" sz="3150">
                <a:solidFill>
                  <a:srgbClr val="47302B"/>
                </a:solidFill>
                <a:latin typeface="Abril Fatface"/>
              </a:rPr>
              <a:t>Most Common Words in Comments</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82000"/>
            </a:blip>
            <a:stretch>
              <a:fillRect l="0" t="-9222" r="0" b="-9222"/>
            </a:stretch>
          </a:blipFill>
        </p:spPr>
      </p:sp>
      <p:sp>
        <p:nvSpPr>
          <p:cNvPr name="TextBox 3" id="3"/>
          <p:cNvSpPr txBox="true"/>
          <p:nvPr/>
        </p:nvSpPr>
        <p:spPr>
          <a:xfrm rot="0">
            <a:off x="453052" y="1085850"/>
            <a:ext cx="17059038" cy="1003935"/>
          </a:xfrm>
          <a:prstGeom prst="rect">
            <a:avLst/>
          </a:prstGeom>
        </p:spPr>
        <p:txBody>
          <a:bodyPr anchor="t" rtlCol="false" tIns="0" lIns="0" bIns="0" rIns="0">
            <a:spAutoFit/>
          </a:bodyPr>
          <a:lstStyle/>
          <a:p>
            <a:pPr algn="ctr" marL="0" indent="0" lvl="0">
              <a:lnSpc>
                <a:spcPts val="7769"/>
              </a:lnSpc>
              <a:spcBef>
                <a:spcPct val="0"/>
              </a:spcBef>
            </a:pPr>
            <a:r>
              <a:rPr lang="en-US" sz="6999" strike="noStrike" u="none">
                <a:solidFill>
                  <a:srgbClr val="503A2E"/>
                </a:solidFill>
                <a:latin typeface="Gotham Heavy"/>
              </a:rPr>
              <a:t>Challenges</a:t>
            </a:r>
          </a:p>
        </p:txBody>
      </p:sp>
      <p:grpSp>
        <p:nvGrpSpPr>
          <p:cNvPr name="Group 4" id="4"/>
          <p:cNvGrpSpPr/>
          <p:nvPr/>
        </p:nvGrpSpPr>
        <p:grpSpPr>
          <a:xfrm rot="0">
            <a:off x="725727" y="2947677"/>
            <a:ext cx="16836546" cy="5406796"/>
            <a:chOff x="0" y="0"/>
            <a:chExt cx="4639678" cy="1489961"/>
          </a:xfrm>
        </p:grpSpPr>
        <p:sp>
          <p:nvSpPr>
            <p:cNvPr name="Freeform 5" id="5"/>
            <p:cNvSpPr/>
            <p:nvPr/>
          </p:nvSpPr>
          <p:spPr>
            <a:xfrm flipH="false" flipV="false" rot="0">
              <a:off x="0" y="0"/>
              <a:ext cx="4639678" cy="1489961"/>
            </a:xfrm>
            <a:custGeom>
              <a:avLst/>
              <a:gdLst/>
              <a:ahLst/>
              <a:cxnLst/>
              <a:rect r="r" b="b" t="t" l="l"/>
              <a:pathLst>
                <a:path h="1489961" w="4639678">
                  <a:moveTo>
                    <a:pt x="5058" y="0"/>
                  </a:moveTo>
                  <a:lnTo>
                    <a:pt x="4634620" y="0"/>
                  </a:lnTo>
                  <a:cubicBezTo>
                    <a:pt x="4635962" y="0"/>
                    <a:pt x="4637248" y="533"/>
                    <a:pt x="4638197" y="1481"/>
                  </a:cubicBezTo>
                  <a:cubicBezTo>
                    <a:pt x="4639146" y="2430"/>
                    <a:pt x="4639678" y="3717"/>
                    <a:pt x="4639678" y="5058"/>
                  </a:cubicBezTo>
                  <a:lnTo>
                    <a:pt x="4639678" y="1484903"/>
                  </a:lnTo>
                  <a:cubicBezTo>
                    <a:pt x="4639678" y="1486244"/>
                    <a:pt x="4639146" y="1487531"/>
                    <a:pt x="4638197" y="1488479"/>
                  </a:cubicBezTo>
                  <a:cubicBezTo>
                    <a:pt x="4637248" y="1489428"/>
                    <a:pt x="4635962" y="1489961"/>
                    <a:pt x="4634620" y="1489961"/>
                  </a:cubicBezTo>
                  <a:lnTo>
                    <a:pt x="5058" y="1489961"/>
                  </a:lnTo>
                  <a:cubicBezTo>
                    <a:pt x="3717" y="1489961"/>
                    <a:pt x="2430" y="1489428"/>
                    <a:pt x="1481" y="1488479"/>
                  </a:cubicBezTo>
                  <a:cubicBezTo>
                    <a:pt x="533" y="1487531"/>
                    <a:pt x="0" y="1486244"/>
                    <a:pt x="0" y="1484903"/>
                  </a:cubicBezTo>
                  <a:lnTo>
                    <a:pt x="0" y="5058"/>
                  </a:lnTo>
                  <a:cubicBezTo>
                    <a:pt x="0" y="3717"/>
                    <a:pt x="533" y="2430"/>
                    <a:pt x="1481" y="1481"/>
                  </a:cubicBezTo>
                  <a:cubicBezTo>
                    <a:pt x="2430" y="533"/>
                    <a:pt x="3717" y="0"/>
                    <a:pt x="5058" y="0"/>
                  </a:cubicBezTo>
                  <a:close/>
                </a:path>
              </a:pathLst>
            </a:custGeom>
            <a:solidFill>
              <a:srgbClr val="FE8DA6"/>
            </a:solidFill>
            <a:ln w="19050" cap="sq">
              <a:solidFill>
                <a:srgbClr val="FFFFFF"/>
              </a:solidFill>
              <a:prstDash val="solid"/>
              <a:miter/>
            </a:ln>
          </p:spPr>
        </p:sp>
        <p:sp>
          <p:nvSpPr>
            <p:cNvPr name="TextBox 6" id="6"/>
            <p:cNvSpPr txBox="true"/>
            <p:nvPr/>
          </p:nvSpPr>
          <p:spPr>
            <a:xfrm>
              <a:off x="0" y="-38100"/>
              <a:ext cx="4639678" cy="1528061"/>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TextBox 7" id="7"/>
          <p:cNvSpPr txBox="true"/>
          <p:nvPr/>
        </p:nvSpPr>
        <p:spPr>
          <a:xfrm rot="0">
            <a:off x="725727" y="3249030"/>
            <a:ext cx="16458349" cy="4213314"/>
          </a:xfrm>
          <a:prstGeom prst="rect">
            <a:avLst/>
          </a:prstGeom>
        </p:spPr>
        <p:txBody>
          <a:bodyPr anchor="t" rtlCol="false" tIns="0" lIns="0" bIns="0" rIns="0">
            <a:spAutoFit/>
          </a:bodyPr>
          <a:lstStyle/>
          <a:p>
            <a:pPr algn="just" marL="636328" indent="-318164" lvl="1">
              <a:lnSpc>
                <a:spcPts val="4126"/>
              </a:lnSpc>
              <a:buFont typeface="Arial"/>
              <a:buChar char="•"/>
            </a:pPr>
            <a:r>
              <a:rPr lang="en-US" sz="2947">
                <a:solidFill>
                  <a:srgbClr val="47302B"/>
                </a:solidFill>
                <a:latin typeface="Agrandir Medium"/>
              </a:rPr>
              <a:t>Reddit comments often include slang, jargon, and colloquial language, which can be difficult to interpret and analyze accurately.</a:t>
            </a:r>
          </a:p>
          <a:p>
            <a:pPr algn="just" marL="636328" indent="-318164" lvl="1">
              <a:lnSpc>
                <a:spcPts val="4126"/>
              </a:lnSpc>
              <a:buFont typeface="Arial"/>
              <a:buChar char="•"/>
            </a:pPr>
            <a:r>
              <a:rPr lang="en-US" sz="2947">
                <a:solidFill>
                  <a:srgbClr val="47302B"/>
                </a:solidFill>
                <a:latin typeface="Agrandir Medium"/>
              </a:rPr>
              <a:t>Reddit data includes text, links, images, and sometimes videos, which add complexity Also, Comments may contain irrelevant or off-topic information, requiring effective filtering and noise reduction techniques.</a:t>
            </a:r>
          </a:p>
          <a:p>
            <a:pPr algn="just" marL="636328" indent="-318164" lvl="1">
              <a:lnSpc>
                <a:spcPts val="4126"/>
              </a:lnSpc>
              <a:buFont typeface="Arial"/>
              <a:buChar char="•"/>
            </a:pPr>
            <a:r>
              <a:rPr lang="en-US" sz="2947">
                <a:solidFill>
                  <a:srgbClr val="47302B"/>
                </a:solidFill>
                <a:latin typeface="Agrandir Medium"/>
              </a:rPr>
              <a:t>Capturing the nuances of sentiment in text, especially when it involves sarcasm, irony or anger can be challenging. Furthermore, Comments may contain mixed emotions or complex sentiment patterns that are hard to categorize.</a:t>
            </a:r>
          </a:p>
        </p:txBody>
      </p:sp>
      <p:sp>
        <p:nvSpPr>
          <p:cNvPr name="Freeform 8" id="8"/>
          <p:cNvSpPr/>
          <p:nvPr/>
        </p:nvSpPr>
        <p:spPr>
          <a:xfrm flipH="false" flipV="false" rot="0">
            <a:off x="12243718" y="8556588"/>
            <a:ext cx="5854754" cy="2427062"/>
          </a:xfrm>
          <a:custGeom>
            <a:avLst/>
            <a:gdLst/>
            <a:ahLst/>
            <a:cxnLst/>
            <a:rect r="r" b="b" t="t" l="l"/>
            <a:pathLst>
              <a:path h="2427062" w="5854754">
                <a:moveTo>
                  <a:pt x="0" y="0"/>
                </a:moveTo>
                <a:lnTo>
                  <a:pt x="5854754" y="0"/>
                </a:lnTo>
                <a:lnTo>
                  <a:pt x="5854754" y="2427062"/>
                </a:lnTo>
                <a:lnTo>
                  <a:pt x="0" y="242706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9" id="9"/>
          <p:cNvSpPr/>
          <p:nvPr/>
        </p:nvSpPr>
        <p:spPr>
          <a:xfrm flipH="false" flipV="false" rot="0">
            <a:off x="0" y="-1533336"/>
            <a:ext cx="3811334" cy="4114800"/>
          </a:xfrm>
          <a:custGeom>
            <a:avLst/>
            <a:gdLst/>
            <a:ahLst/>
            <a:cxnLst/>
            <a:rect r="r" b="b" t="t" l="l"/>
            <a:pathLst>
              <a:path h="4114800" w="3811334">
                <a:moveTo>
                  <a:pt x="0" y="0"/>
                </a:moveTo>
                <a:lnTo>
                  <a:pt x="3811334" y="0"/>
                </a:lnTo>
                <a:lnTo>
                  <a:pt x="3811334"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DAF0Mib_U_8</dc:identifier>
  <dcterms:modified xsi:type="dcterms:W3CDTF">2011-08-01T06:04:30Z</dcterms:modified>
  <cp:revision>1</cp:revision>
  <dc:title>Text Mining Project Proposal</dc:title>
</cp:coreProperties>
</file>